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742" r:id="rId2"/>
    <p:sldId id="851" r:id="rId3"/>
    <p:sldId id="924" r:id="rId4"/>
    <p:sldId id="925" r:id="rId5"/>
    <p:sldId id="926" r:id="rId6"/>
    <p:sldId id="927" r:id="rId7"/>
    <p:sldId id="928" r:id="rId8"/>
    <p:sldId id="857" r:id="rId9"/>
    <p:sldId id="929" r:id="rId10"/>
    <p:sldId id="930" r:id="rId11"/>
    <p:sldId id="931" r:id="rId12"/>
    <p:sldId id="932" r:id="rId13"/>
    <p:sldId id="933" r:id="rId14"/>
    <p:sldId id="863" r:id="rId15"/>
    <p:sldId id="934" r:id="rId16"/>
    <p:sldId id="935" r:id="rId17"/>
    <p:sldId id="937" r:id="rId18"/>
    <p:sldId id="936" r:id="rId19"/>
    <p:sldId id="938" r:id="rId20"/>
    <p:sldId id="939" r:id="rId21"/>
    <p:sldId id="940" r:id="rId22"/>
    <p:sldId id="941" r:id="rId23"/>
    <p:sldId id="870" r:id="rId24"/>
    <p:sldId id="942" r:id="rId25"/>
    <p:sldId id="943" r:id="rId26"/>
    <p:sldId id="872" r:id="rId27"/>
    <p:sldId id="944" r:id="rId28"/>
    <p:sldId id="945" r:id="rId29"/>
    <p:sldId id="946" r:id="rId30"/>
    <p:sldId id="947" r:id="rId31"/>
    <p:sldId id="948" r:id="rId32"/>
    <p:sldId id="949" r:id="rId33"/>
    <p:sldId id="950" r:id="rId34"/>
    <p:sldId id="951" r:id="rId35"/>
    <p:sldId id="952" r:id="rId36"/>
    <p:sldId id="953" r:id="rId37"/>
    <p:sldId id="954" r:id="rId38"/>
    <p:sldId id="955" r:id="rId39"/>
    <p:sldId id="887" r:id="rId40"/>
    <p:sldId id="956" r:id="rId41"/>
    <p:sldId id="957" r:id="rId42"/>
    <p:sldId id="958" r:id="rId43"/>
    <p:sldId id="959" r:id="rId44"/>
    <p:sldId id="960" r:id="rId45"/>
    <p:sldId id="961" r:id="rId46"/>
    <p:sldId id="962" r:id="rId47"/>
    <p:sldId id="963" r:id="rId48"/>
    <p:sldId id="964" r:id="rId49"/>
    <p:sldId id="965" r:id="rId50"/>
    <p:sldId id="966" r:id="rId51"/>
    <p:sldId id="967" r:id="rId52"/>
    <p:sldId id="968" r:id="rId53"/>
    <p:sldId id="969" r:id="rId54"/>
    <p:sldId id="970" r:id="rId55"/>
    <p:sldId id="971" r:id="rId56"/>
    <p:sldId id="972" r:id="rId57"/>
    <p:sldId id="904" r:id="rId58"/>
    <p:sldId id="974" r:id="rId59"/>
    <p:sldId id="905" r:id="rId60"/>
    <p:sldId id="975" r:id="rId61"/>
    <p:sldId id="976" r:id="rId62"/>
    <p:sldId id="977" r:id="rId63"/>
    <p:sldId id="911" r:id="rId64"/>
    <p:sldId id="978" r:id="rId65"/>
    <p:sldId id="979" r:id="rId66"/>
    <p:sldId id="914" r:id="rId67"/>
    <p:sldId id="915" r:id="rId68"/>
    <p:sldId id="980" r:id="rId69"/>
    <p:sldId id="981" r:id="rId70"/>
    <p:sldId id="916" r:id="rId71"/>
    <p:sldId id="917" r:id="rId72"/>
    <p:sldId id="982" r:id="rId73"/>
    <p:sldId id="920" r:id="rId74"/>
    <p:sldId id="922" r:id="rId75"/>
    <p:sldId id="923" r:id="rId76"/>
  </p:sldIdLst>
  <p:sldSz cx="9144000" cy="6858000" type="screen4x3"/>
  <p:notesSz cx="6858000" cy="9144000"/>
  <p:custDataLst>
    <p:tags r:id="rId7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27FF"/>
    <a:srgbClr val="FFFF00"/>
    <a:srgbClr val="000000"/>
    <a:srgbClr val="0033CC"/>
    <a:srgbClr val="CC0000"/>
    <a:srgbClr val="B29BFB"/>
    <a:srgbClr val="CC3300"/>
    <a:srgbClr val="FF9900"/>
    <a:srgbClr val="FF9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0" autoAdjust="0"/>
    <p:restoredTop sz="87768" autoAdjust="0"/>
  </p:normalViewPr>
  <p:slideViewPr>
    <p:cSldViewPr showGuides="1">
      <p:cViewPr varScale="1">
        <p:scale>
          <a:sx n="95" d="100"/>
          <a:sy n="95" d="100"/>
        </p:scale>
        <p:origin x="960" y="84"/>
      </p:cViewPr>
      <p:guideLst>
        <p:guide orient="horz" pos="2160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D419B9-3304-48FD-94A9-128E91BAF552}" type="slidenum"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 err="1"/>
              <a:t>第一章</a:t>
            </a:r>
            <a:endParaRPr lang="en-US" altLang="zh-CN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3689FAF-3EDD-4ED4-900C-E47A10E7CFD8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第一章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689FAF-3EDD-4ED4-900C-E47A10E7CFD8}" type="slidenum">
              <a:rPr lang="en-US" altLang="zh-CN" smtClean="0"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6997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第一章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689FAF-3EDD-4ED4-900C-E47A10E7CFD8}" type="slidenum">
              <a:rPr lang="en-US" altLang="zh-CN" smtClean="0"/>
              <a:t>71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906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283075" y="333375"/>
            <a:ext cx="4392613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华东理工大学</a:t>
            </a: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East China University of Science And Technology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175" y="1916113"/>
            <a:ext cx="6840538" cy="1684337"/>
          </a:xfrm>
        </p:spPr>
        <p:txBody>
          <a:bodyPr/>
          <a:lstStyle>
            <a:lvl1pPr>
              <a:defRPr>
                <a:solidFill>
                  <a:srgbClr val="CC0000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6238" y="4652963"/>
            <a:ext cx="5616575" cy="6477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3888" y="274638"/>
            <a:ext cx="1712912" cy="603408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35150" y="274638"/>
            <a:ext cx="4986338" cy="603408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 userDrawn="1"/>
        </p:nvSpPr>
        <p:spPr bwMode="auto">
          <a:xfrm>
            <a:off x="7092280" y="98891"/>
            <a:ext cx="1296144" cy="70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defRPr/>
            </a:pPr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顾雄毅；李瑞江</a:t>
            </a:r>
            <a:endParaRPr lang="en-US" altLang="zh-CN" sz="1100" dirty="0">
              <a:solidFill>
                <a:schemeClr val="bg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defRPr/>
            </a:pPr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袁佩青；沈荣春</a:t>
            </a:r>
            <a:endParaRPr lang="en-US" altLang="zh-CN" sz="1100" dirty="0">
              <a:solidFill>
                <a:schemeClr val="bg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defRPr/>
            </a:pPr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杨座国；张文里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28575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0" y="980728"/>
            <a:ext cx="9144000" cy="0"/>
          </a:xfrm>
          <a:prstGeom prst="lin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963" y="21269"/>
            <a:ext cx="864096" cy="86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5150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175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274638"/>
            <a:ext cx="68516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35150" y="1600200"/>
            <a:ext cx="685165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16632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</a:t>
            </a: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章 化工管道布置设计</a:t>
            </a:r>
          </a:p>
        </p:txBody>
      </p:sp>
      <p:sp>
        <p:nvSpPr>
          <p:cNvPr id="4099" name="Rectangle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907704" y="2132856"/>
            <a:ext cx="5935980" cy="2952220"/>
          </a:xfrm>
        </p:spPr>
        <p:txBody>
          <a:bodyPr vert="horz" wrap="square" lIns="91440" tIns="45720" rIns="91440" bIns="45720" anchor="t" anchorCtr="0"/>
          <a:lstStyle/>
          <a:p>
            <a:pPr eaLnBrk="1" latinLnBrk="0" hangingPunct="1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3600" b="1" dirty="0">
                <a:solidFill>
                  <a:srgbClr val="000000"/>
                </a:solidFill>
                <a:sym typeface="微软雅黑" panose="020B0503020204020204" pitchFamily="34" charset="-122"/>
              </a:rPr>
              <a:t>8.1 </a:t>
            </a:r>
            <a:r>
              <a:rPr lang="zh-CN" altLang="en-US" sz="3600" b="1" dirty="0">
                <a:solidFill>
                  <a:srgbClr val="000000"/>
                </a:solidFill>
                <a:sym typeface="微软雅黑" panose="020B0503020204020204" pitchFamily="34" charset="-122"/>
              </a:rPr>
              <a:t>管道设计基础</a:t>
            </a:r>
            <a:endParaRPr lang="en-US" altLang="zh-CN" sz="3600" b="1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latinLnBrk="0" hangingPunct="1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3600" dirty="0">
                <a:solidFill>
                  <a:srgbClr val="000000"/>
                </a:solidFill>
                <a:sym typeface="微软雅黑" panose="020B0503020204020204" pitchFamily="34" charset="-122"/>
              </a:rPr>
              <a:t>8.2 </a:t>
            </a:r>
            <a:r>
              <a:rPr lang="zh-CN" altLang="en-US" sz="3600" dirty="0">
                <a:solidFill>
                  <a:srgbClr val="000000"/>
                </a:solidFill>
                <a:sym typeface="微软雅黑" panose="020B0503020204020204" pitchFamily="34" charset="-122"/>
              </a:rPr>
              <a:t>管道布置设计概述</a:t>
            </a:r>
            <a:endParaRPr lang="en-US" altLang="zh-CN" sz="36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latinLnBrk="0" hangingPunct="1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3600" b="1" dirty="0">
                <a:solidFill>
                  <a:srgbClr val="000000"/>
                </a:solidFill>
                <a:sym typeface="微软雅黑" panose="020B0503020204020204" pitchFamily="34" charset="-122"/>
              </a:rPr>
              <a:t>8.3 </a:t>
            </a:r>
            <a:r>
              <a:rPr lang="zh-CN" altLang="en-US" sz="3600" b="1" dirty="0">
                <a:solidFill>
                  <a:srgbClr val="000000"/>
                </a:solidFill>
                <a:sym typeface="微软雅黑" panose="020B0503020204020204" pitchFamily="34" charset="-122"/>
              </a:rPr>
              <a:t>管道布置图</a:t>
            </a:r>
            <a:endParaRPr lang="en-US" altLang="zh-CN" sz="3600" b="1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latinLnBrk="0" hangingPunct="1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3600" dirty="0">
                <a:solidFill>
                  <a:srgbClr val="000000"/>
                </a:solidFill>
                <a:sym typeface="微软雅黑" panose="020B0503020204020204" pitchFamily="34" charset="-122"/>
              </a:rPr>
              <a:t>8.4 </a:t>
            </a:r>
            <a:r>
              <a:rPr lang="zh-CN" altLang="en-US" sz="3600" dirty="0">
                <a:solidFill>
                  <a:srgbClr val="000000"/>
                </a:solidFill>
                <a:sym typeface="微软雅黑" panose="020B0503020204020204" pitchFamily="34" charset="-122"/>
              </a:rPr>
              <a:t>典型设备的管道布置</a:t>
            </a:r>
            <a:endParaRPr lang="zh-CN" altLang="en-US" sz="3600" b="1" dirty="0">
              <a:solidFill>
                <a:srgbClr val="000000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A401ADD-F1CA-4529-A2C4-3F15055DBA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7316C2-F4B7-46F9-8F5F-96813C627DB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1F5FD26-BBDC-4AAA-BE0B-DCE5DCCA8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166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管道的热膨胀与补偿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管道受热伸长量的计算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对象 2">
                <a:extLst>
                  <a:ext uri="{FF2B5EF4-FFF2-40B4-BE49-F238E27FC236}">
                    <a16:creationId xmlns:a16="http://schemas.microsoft.com/office/drawing/2014/main" id="{E93918A6-E8EE-4E33-B6C5-D01A1A18F190}"/>
                  </a:ext>
                </a:extLst>
              </p:cNvPr>
              <p:cNvSpPr txBox="1"/>
              <p:nvPr/>
            </p:nvSpPr>
            <p:spPr bwMode="auto">
              <a:xfrm>
                <a:off x="2849232" y="3212976"/>
                <a:ext cx="27686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𝐿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𝐿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对象 2">
                <a:extLst>
                  <a:ext uri="{FF2B5EF4-FFF2-40B4-BE49-F238E27FC236}">
                    <a16:creationId xmlns:a16="http://schemas.microsoft.com/office/drawing/2014/main" id="{E93918A6-E8EE-4E33-B6C5-D01A1A18F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232" y="3212976"/>
                <a:ext cx="2768600" cy="695325"/>
              </a:xfrm>
              <a:prstGeom prst="rect">
                <a:avLst/>
              </a:prstGeom>
              <a:blipFill>
                <a:blip r:embed="rId4"/>
                <a:stretch>
                  <a:fillRect l="-4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1">
            <a:extLst>
              <a:ext uri="{FF2B5EF4-FFF2-40B4-BE49-F238E27FC236}">
                <a16:creationId xmlns:a16="http://schemas.microsoft.com/office/drawing/2014/main" id="{D80A87DC-20F1-4691-97D4-8CF9C770F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2552" y="4221088"/>
            <a:ext cx="13644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热伸长量  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1460AA0E-6700-4BF2-8CA9-DA32EB486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011" y="4221088"/>
            <a:ext cx="19800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材料热膨胀系数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218E02BA-6EFB-4FE8-BD7C-73B0AD736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4221088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tabLst>
                <a:tab pos="228600" algn="l"/>
                <a:tab pos="571500" algn="l"/>
                <a:tab pos="800100" algn="l"/>
              </a:tabLs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管道长度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A53B750D-B085-4688-9143-516E251C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121" y="2124725"/>
            <a:ext cx="1309975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输送介质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的温度</a:t>
            </a: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FD51788E-2253-4099-8683-4C64F54EF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857" y="2176989"/>
            <a:ext cx="14670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715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管道安装时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空气的温度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5FF8CF8-62B7-4329-8C2C-BF828C0BA6B6}"/>
              </a:ext>
            </a:extLst>
          </p:cNvPr>
          <p:cNvCxnSpPr>
            <a:cxnSpLocks/>
          </p:cNvCxnSpPr>
          <p:nvPr/>
        </p:nvCxnSpPr>
        <p:spPr>
          <a:xfrm flipV="1">
            <a:off x="3942026" y="3812665"/>
            <a:ext cx="0" cy="344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482144E-8C69-4F32-9DB2-2BBE6919DD5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45108" y="2924944"/>
            <a:ext cx="1" cy="436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4B5FD24-3FBC-4021-A78F-AB6DE5C7D510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17136" y="2829062"/>
            <a:ext cx="344706" cy="2311914"/>
          </a:xfrm>
          <a:prstGeom prst="bentConnector3">
            <a:avLst>
              <a:gd name="adj1" fmla="val 389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D883747D-E80C-44FD-91C3-B89B79626C4E}"/>
              </a:ext>
            </a:extLst>
          </p:cNvPr>
          <p:cNvCxnSpPr>
            <a:cxnSpLocks/>
          </p:cNvCxnSpPr>
          <p:nvPr/>
        </p:nvCxnSpPr>
        <p:spPr>
          <a:xfrm rot="5400000">
            <a:off x="5177471" y="2849840"/>
            <a:ext cx="555754" cy="467882"/>
          </a:xfrm>
          <a:prstGeom prst="bentConnector3">
            <a:avLst>
              <a:gd name="adj1" fmla="val 568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54D520B0-DD6E-4D0F-A191-0E010465A957}"/>
              </a:ext>
            </a:extLst>
          </p:cNvPr>
          <p:cNvCxnSpPr>
            <a:cxnSpLocks/>
          </p:cNvCxnSpPr>
          <p:nvPr/>
        </p:nvCxnSpPr>
        <p:spPr>
          <a:xfrm rot="5400000">
            <a:off x="2571355" y="3730248"/>
            <a:ext cx="555754" cy="467882"/>
          </a:xfrm>
          <a:prstGeom prst="bentConnector3">
            <a:avLst>
              <a:gd name="adj1" fmla="val 568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1">
            <a:extLst>
              <a:ext uri="{FF2B5EF4-FFF2-40B4-BE49-F238E27FC236}">
                <a16:creationId xmlns:a16="http://schemas.microsoft.com/office/drawing/2014/main" id="{0848B389-BD7B-46D3-B9D2-7C8AA8D94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3"/>
          <a:stretch/>
        </p:blipFill>
        <p:spPr bwMode="auto">
          <a:xfrm>
            <a:off x="0" y="4794325"/>
            <a:ext cx="9144000" cy="201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0F2A97F5-5F45-4918-9E35-A96FB9FB08FA}"/>
              </a:ext>
            </a:extLst>
          </p:cNvPr>
          <p:cNvSpPr txBox="1"/>
          <p:nvPr/>
        </p:nvSpPr>
        <p:spPr>
          <a:xfrm>
            <a:off x="-36512" y="4715852"/>
            <a:ext cx="91805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常用管材的平均线膨胀系数</a:t>
            </a:r>
          </a:p>
        </p:txBody>
      </p:sp>
    </p:spTree>
    <p:extLst>
      <p:ext uri="{BB962C8B-B14F-4D97-AF65-F5344CB8AC3E}">
        <p14:creationId xmlns:p14="http://schemas.microsoft.com/office/powerpoint/2010/main" val="4136664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8F4931-181D-4748-AAB6-5F746AF28FC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24BF0-2E3C-4437-A197-46DC0831392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97AA101F-EA83-437F-9AB0-53C62D258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482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管道的热膨胀与补偿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管道允许膨胀温差的计算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钢管受到</a:t>
            </a: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Δ</a:t>
            </a:r>
            <a:r>
              <a:rPr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以上温度变化时，需要考虑管道热膨胀的补偿。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对象 1">
                <a:extLst>
                  <a:ext uri="{FF2B5EF4-FFF2-40B4-BE49-F238E27FC236}">
                    <a16:creationId xmlns:a16="http://schemas.microsoft.com/office/drawing/2014/main" id="{1FE1C3E2-BC51-48E0-BB44-DE5EE3D8B72E}"/>
                  </a:ext>
                </a:extLst>
              </p:cNvPr>
              <p:cNvSpPr txBox="1"/>
              <p:nvPr/>
            </p:nvSpPr>
            <p:spPr bwMode="auto">
              <a:xfrm>
                <a:off x="1913954" y="2854010"/>
                <a:ext cx="5208588" cy="11033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𝜎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𝐸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𝜀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𝐸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Δ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𝐿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𝐸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对象 1">
                <a:extLst>
                  <a:ext uri="{FF2B5EF4-FFF2-40B4-BE49-F238E27FC236}">
                    <a16:creationId xmlns:a16="http://schemas.microsoft.com/office/drawing/2014/main" id="{1FE1C3E2-BC51-48E0-BB44-DE5EE3D8B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3954" y="2854010"/>
                <a:ext cx="5208588" cy="1103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对象 2">
                <a:extLst>
                  <a:ext uri="{FF2B5EF4-FFF2-40B4-BE49-F238E27FC236}">
                    <a16:creationId xmlns:a16="http://schemas.microsoft.com/office/drawing/2014/main" id="{48FF4136-5F0F-4984-9FAF-299A33DF5C05}"/>
                  </a:ext>
                </a:extLst>
              </p:cNvPr>
              <p:cNvSpPr txBox="1"/>
              <p:nvPr/>
            </p:nvSpPr>
            <p:spPr bwMode="auto">
              <a:xfrm>
                <a:off x="3588767" y="3696954"/>
                <a:ext cx="1858962" cy="102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𝜎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𝛼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∙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1" name="对象 2">
                <a:extLst>
                  <a:ext uri="{FF2B5EF4-FFF2-40B4-BE49-F238E27FC236}">
                    <a16:creationId xmlns:a16="http://schemas.microsoft.com/office/drawing/2014/main" id="{48FF4136-5F0F-4984-9FAF-299A33DF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8767" y="3696954"/>
                <a:ext cx="1858962" cy="1028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13">
            <a:extLst>
              <a:ext uri="{FF2B5EF4-FFF2-40B4-BE49-F238E27FC236}">
                <a16:creationId xmlns:a16="http://schemas.microsoft.com/office/drawing/2014/main" id="{52F0850B-A2E1-4B16-8BED-C2DFAD5D5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072" y="4725654"/>
            <a:ext cx="17235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tabLst>
                <a:tab pos="228600" algn="l"/>
                <a:tab pos="571500" algn="l"/>
                <a:tab pos="800100" algn="l"/>
              </a:tabLs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管道弹性模量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6BDE3F60-E87C-4D7C-A951-1C6524DAEBA6}"/>
              </a:ext>
            </a:extLst>
          </p:cNvPr>
          <p:cNvCxnSpPr>
            <a:stCxn id="22" idx="1"/>
          </p:cNvCxnSpPr>
          <p:nvPr/>
        </p:nvCxnSpPr>
        <p:spPr>
          <a:xfrm rot="10800000">
            <a:off x="4860032" y="4437113"/>
            <a:ext cx="360040" cy="4885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214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B5C31B2-BCBB-410E-A9C0-033B8C86244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0EF11-F33C-4388-B26A-C7832CAC36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0BC3FEF5-BD5F-48C6-BBD4-CAEE109A1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30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管道的热膨胀与补偿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管道热膨胀补偿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120015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自动补偿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120015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回折管补偿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波形补偿器）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120015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填料函补偿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07A8CC8D-713B-4713-AEE2-C64BE6C8F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5338" r="8334" b="12308"/>
          <a:stretch/>
        </p:blipFill>
        <p:spPr bwMode="auto">
          <a:xfrm rot="60000">
            <a:off x="5381458" y="1297538"/>
            <a:ext cx="2952328" cy="201622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BFCB5C20-DC31-443F-B823-A5B2EC5C4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208656"/>
            <a:ext cx="4046538" cy="226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1F19EA8-C511-48F3-BFC9-A05BCB1743B8}"/>
              </a:ext>
            </a:extLst>
          </p:cNvPr>
          <p:cNvSpPr txBox="1"/>
          <p:nvPr/>
        </p:nvSpPr>
        <p:spPr>
          <a:xfrm>
            <a:off x="5724128" y="3377408"/>
            <a:ext cx="295232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波纹管膨胀节水平管道安装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8787BD-E12D-4941-B1D3-036F9D7C968B}"/>
              </a:ext>
            </a:extLst>
          </p:cNvPr>
          <p:cNvSpPr txBox="1"/>
          <p:nvPr/>
        </p:nvSpPr>
        <p:spPr>
          <a:xfrm>
            <a:off x="2433303" y="6098338"/>
            <a:ext cx="427739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填料式补偿器安装剩余收缩量</a:t>
            </a:r>
          </a:p>
        </p:txBody>
      </p:sp>
    </p:spTree>
    <p:extLst>
      <p:ext uri="{BB962C8B-B14F-4D97-AF65-F5344CB8AC3E}">
        <p14:creationId xmlns:p14="http://schemas.microsoft.com/office/powerpoint/2010/main" val="68264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D395CB8-3C06-436D-B613-3F7D9B3D0CB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74D7A4-E5C0-44BD-AA26-3686C0C49B8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442B887-39E1-4910-9A77-5B2FB95B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401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管道的热膨胀与补偿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管道的保温隔热设计原则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1200150" lvl="1" indent="-457200" algn="just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50℃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管道防止热损失；</a:t>
            </a:r>
          </a:p>
          <a:p>
            <a:pPr marL="1200150" lvl="1" indent="-457200" algn="just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60℃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管道防止烫伤；</a:t>
            </a:r>
          </a:p>
          <a:p>
            <a:pPr marL="1200150" lvl="1" indent="-457200" algn="just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防止管道内流体凝固。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5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管道的吹扫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buClr>
                <a:srgbClr val="C00000"/>
              </a:buClr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吹扫介质常为：低压蒸汽、压缩空气、工业水、惰性气体等</a:t>
            </a:r>
          </a:p>
        </p:txBody>
      </p:sp>
    </p:spTree>
    <p:extLst>
      <p:ext uri="{BB962C8B-B14F-4D97-AF65-F5344CB8AC3E}">
        <p14:creationId xmlns:p14="http://schemas.microsoft.com/office/powerpoint/2010/main" val="59093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E643F451-E8AB-798A-F22F-4A54EB5B8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80728"/>
            <a:ext cx="8974136" cy="338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管材选择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管材的分类</a:t>
            </a: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按用途分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流体输送和传热用途：分为流体输送用、长输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输送油、气等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管道用、锅炉用和换热器用等。</a:t>
            </a:r>
          </a:p>
          <a:p>
            <a:pPr lvl="1" algn="just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结构用途：分为普通结构用、高强度结构用和机械结构用。</a:t>
            </a:r>
          </a:p>
          <a:p>
            <a:pPr lvl="1" algn="just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特殊用途：分为例如钻井用、高压气体容器用等。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8BE27FD-9BE0-4194-B219-DDF2902D16D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5619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6A0F6E56-293F-4B89-8FCC-EA19EBCBB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80728"/>
            <a:ext cx="8974136" cy="100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管材选择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 startAt="2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按材质分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D19D5-63B0-409A-B0C4-11E171E33BB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" name="Group 75">
            <a:extLst>
              <a:ext uri="{FF2B5EF4-FFF2-40B4-BE49-F238E27FC236}">
                <a16:creationId xmlns:a16="http://schemas.microsoft.com/office/drawing/2014/main" id="{ACAEFF25-5430-45CA-8672-3F8DB893A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443449"/>
              </p:ext>
            </p:extLst>
          </p:nvPr>
        </p:nvGraphicFramePr>
        <p:xfrm>
          <a:off x="251521" y="2060848"/>
          <a:ext cx="8568952" cy="4684384"/>
        </p:xfrm>
        <a:graphic>
          <a:graphicData uri="http://schemas.openxmlformats.org/drawingml/2006/table">
            <a:tbl>
              <a:tblPr/>
              <a:tblGrid>
                <a:gridCol w="602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6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164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大类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中类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小类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管道名称列举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44">
                <a:tc rowSpan="8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金</a:t>
                      </a:r>
                      <a:endParaRPr kumimoji="1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  <a:sym typeface="微软雅黑" panose="020B0503020204020204" pitchFamily="34" charset="-122"/>
                      </a:endParaRPr>
                    </a:p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属</a:t>
                      </a:r>
                      <a:endParaRPr kumimoji="1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  <a:sym typeface="微软雅黑" panose="020B0503020204020204" pitchFamily="34" charset="-122"/>
                      </a:endParaRPr>
                    </a:p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铁管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铸铁管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承压铸铁管（砂型离心铸铁管、连续铸铁管）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钢管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碳素管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B3F</a:t>
                      </a: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焊接钢管，</a:t>
                      </a:r>
                      <a:r>
                        <a:rPr kumimoji="1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10</a:t>
                      </a: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、</a:t>
                      </a:r>
                      <a:r>
                        <a:rPr kumimoji="1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20</a:t>
                      </a: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号无缝钢管、优质碳素钢无缝钢管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低合金钢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16Mn</a:t>
                      </a: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无缝钢管，低温钢无缝钢管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6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合金钢管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奥氏体不锈钢、耐热无缝钢管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6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有色</a:t>
                      </a:r>
                      <a:endParaRPr kumimoji="1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  <a:sym typeface="微软雅黑" panose="020B0503020204020204" pitchFamily="34" charset="-122"/>
                      </a:endParaRPr>
                    </a:p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金属管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铜及合金钢管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拉制及挤制黄铜管、紫铜管、铜镍合金（蒙乃尔等）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6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铅管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铅管、铅锑合金管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6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铝管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冷拉铝及铝合金圆管、热挤铝及铝合金圆管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6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钛管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钛管及钛合金管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164">
                <a:tc rowSpan="7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非</a:t>
                      </a:r>
                      <a:endParaRPr kumimoji="1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  <a:sym typeface="微软雅黑" panose="020B0503020204020204" pitchFamily="34" charset="-122"/>
                      </a:endParaRPr>
                    </a:p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金</a:t>
                      </a:r>
                      <a:endParaRPr kumimoji="1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  <a:sym typeface="微软雅黑" panose="020B0503020204020204" pitchFamily="34" charset="-122"/>
                      </a:endParaRPr>
                    </a:p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属</a:t>
                      </a:r>
                      <a:endParaRPr kumimoji="1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  <a:sym typeface="微软雅黑" panose="020B0503020204020204" pitchFamily="34" charset="-122"/>
                      </a:endParaRPr>
                    </a:p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管 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非金属管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橡胶管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输气胶管、输水、吸水胶管、输油、吸油胶管、蒸汽胶管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6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塑料管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聚丙烯管，硬聚氯乙烯、聚四氟乙烯管、酚醛塑料管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6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石棉水泥管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石棉水泥管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6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石墨管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不透性石墨管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1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玻璃管、陶瓷管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化工陶瓷管（耐酸陶瓷管、耐酸耐温陶瓷管、工业陶瓷）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6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玻璃钢管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环氧玻璃钢管、酚醛玻璃钢管、呋喃玻璃钢管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1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衬里管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衬里管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  <a:sym typeface="微软雅黑" panose="020B0503020204020204" pitchFamily="34" charset="-122"/>
                        </a:rPr>
                        <a:t>橡胶衬里管、钢塑复合管、塑涂钢管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348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C2C32F55-B5EA-42C0-A20C-A362FC48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359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管材选择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金属管材的选用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高温用钢管</a:t>
            </a:r>
            <a:r>
              <a:rPr lang="en-US" altLang="zh-CN" b="1" u="sng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(&gt;350 ℃</a:t>
            </a:r>
            <a:r>
              <a:rPr lang="en-US" altLang="zh-CN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在高温下具有较高强度的钢材。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00150" lvl="1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高温、伴有腐蚀的管道必须使用耐腐蚀材料；</a:t>
            </a:r>
          </a:p>
          <a:p>
            <a:pPr marL="1200150" lvl="1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高温、不伴有腐蚀的管道则应使用高温、高压钢管。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00150" lvl="1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碳素钢使用上限为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450℃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，超过时用沸腾钢和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镇静钢。</a:t>
            </a:r>
          </a:p>
          <a:p>
            <a:pPr marL="1200150" lvl="1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不锈钢的高温强度高，特别是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18-12Mo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18-8-Ti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18-8-Nb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等合金钢的强度更为优越。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079478-80E6-4170-A5DF-5D897C4748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030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34A9C79D-F59E-449B-9341-E7D982742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513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管材选择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金属管材的选用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 startAt="2"/>
            </a:pP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耐热用钢管材料：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具有耐氧化性、耐气体腐蚀性，具高温强度、不发生高温脆化和热冲击强度高。常用耐热钢：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1Cr5Mo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12Cr2Mo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Cr13SiAl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Cr17Al4Si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Cr22Ni4N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Cr22Ni20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Cr20M n9Ni2Si2N(101)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ZGCrl5Ni35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和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4Cr14Ni14W2Mo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 startAt="3"/>
            </a:pP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低温用钢管材料：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低温管道有低温冷脆和造成管系断裂的危险。</a:t>
            </a:r>
          </a:p>
          <a:p>
            <a:pPr marL="1085850" lvl="1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常压低温管道应采用镇静钢；</a:t>
            </a:r>
          </a:p>
          <a:p>
            <a:pPr marL="1085850" lvl="1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≤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-20℃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使用碳素钢和低合金钢管，进行退火，并在相应温度下进行最低冲击试验。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9F157F-00D8-4965-B23F-82B92129417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071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57B6E8A-1E15-404E-9F76-377B41E93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528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管材选择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金属管材的选用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耐腐蚀金属材料</a:t>
            </a:r>
          </a:p>
          <a:p>
            <a:pPr marL="1257300" lvl="1" indent="-51435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不锈钢适用范围有限，必须了解不锈钢对环境的耐腐蚀性能；</a:t>
            </a:r>
          </a:p>
          <a:p>
            <a:pPr marL="1257300" lvl="1" indent="-51435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对于硝酸，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18-8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系钢具有良好的耐蚀性，但含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18-8Mo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系钢对氧化性酸的耐蚀性较差；</a:t>
            </a:r>
          </a:p>
          <a:p>
            <a:pPr marL="1257300" lvl="1" indent="-51435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对于盐酸，不锈钢仅能用于稀盐酸。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耐盐酸性有害元素，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系合金钢耐酸性非常差，但加入改善耐盐酸性的元素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等材料的合金，如蒙乃尔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 one1)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hastelloy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钢等则有良好的耐盐酸性能；</a:t>
            </a:r>
          </a:p>
          <a:p>
            <a:pPr marL="1257300" lvl="1" indent="-51435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具有耐氧化性、耐气体腐蚀性，具高温强度、不发生高温脆化和热冲击强度高。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8862F6-D2D8-4EA4-AD7E-67C5BCDECAF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164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F7B3BF8-6065-4F57-A37B-F2FDB340D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4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管材选择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金属管材的选用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耐腐蚀金属材料</a:t>
            </a:r>
          </a:p>
          <a:p>
            <a:pPr marL="1257300" lvl="1" indent="-51435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硫酸：不锈钢在很窄的浓度范围和温度范围内具有耐腐蚀性。增加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含量或添加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等元素可改善其耐硫酸性能；</a:t>
            </a:r>
          </a:p>
          <a:p>
            <a:pPr marL="1257300" lvl="1" indent="-51435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醋酸：室温下，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Cr-Ni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系不锈钢可耐所有浓度醋酸的腐蚀，但在高温、高浓度时呈现活性。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Ni-Cr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系的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18Cr-8Ni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18Cr-8Ni-Ti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18Cr-8Ni-Nb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&lt;50℃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99m%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的醋酸，可是沸腾的纯醋酸对其则有显著腐蚀。添加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对耐醋酸性有改善；</a:t>
            </a:r>
          </a:p>
          <a:p>
            <a:pPr marL="1257300" lvl="1" indent="-51435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稀碱液：一般不锈钢具有良好的耐腐蚀性能。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416CD0-5EC8-412C-B4E2-9B86A52988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965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2CD950-13DE-69D0-718A-0F3E378E62C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643F451-E8AB-798A-F22F-4A54EB5B8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47466"/>
            <a:ext cx="9036496" cy="417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管道的分类</a:t>
            </a: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按设计压力分为四级：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F97662-F125-451D-8D46-CED09319ABAE}"/>
              </a:ext>
            </a:extLst>
          </p:cNvPr>
          <p:cNvSpPr txBox="1"/>
          <p:nvPr/>
        </p:nvSpPr>
        <p:spPr>
          <a:xfrm>
            <a:off x="0" y="2847958"/>
            <a:ext cx="9180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管道分级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0D449CD2-D2AE-44CD-B903-FE2F0587F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038074"/>
              </p:ext>
            </p:extLst>
          </p:nvPr>
        </p:nvGraphicFramePr>
        <p:xfrm>
          <a:off x="251520" y="3284984"/>
          <a:ext cx="8640960" cy="253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965847512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24552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级别名称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设计压力（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MPa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8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真空管道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p &lt; 0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95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低压管道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≤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p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≤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1.6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490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中压管道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1.6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≤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 p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≤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 10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367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高压管道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p &gt; 10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76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957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4">
                <a:extLst>
                  <a:ext uri="{FF2B5EF4-FFF2-40B4-BE49-F238E27FC236}">
                    <a16:creationId xmlns:a16="http://schemas.microsoft.com/office/drawing/2014/main" id="{CEB20F16-944C-464D-9897-E87E5BF335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980728"/>
                <a:ext cx="9036495" cy="5212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algn="just" eaLnBrk="1" hangingPunct="1">
                  <a:lnSpc>
                    <a:spcPct val="125000"/>
                  </a:lnSpc>
                  <a:spcBef>
                    <a:spcPts val="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3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管材选择</a:t>
                </a:r>
                <a:endParaRPr lang="en-US" altLang="zh-CN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marL="457200" indent="-457200" algn="just" eaLnBrk="1" hangingPunct="1">
                  <a:lnSpc>
                    <a:spcPct val="125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非金属管材的选用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marL="457200" indent="-457200" algn="just" eaLnBrk="1" hangingPunct="1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en-US" sz="2400" b="1" dirty="0">
                    <a:solidFill>
                      <a:srgbClr val="272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聚氯乙烯管</a:t>
                </a:r>
                <a:r>
                  <a:rPr lang="en-US" altLang="zh-CN" sz="2400" b="1" dirty="0">
                    <a:solidFill>
                      <a:srgbClr val="272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(PVC</a:t>
                </a:r>
                <a:r>
                  <a:rPr lang="zh-CN" altLang="en-US" sz="2400" b="1" dirty="0">
                    <a:solidFill>
                      <a:srgbClr val="272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管</a:t>
                </a:r>
                <a:r>
                  <a:rPr lang="en-US" altLang="zh-CN" sz="2400" b="1" dirty="0">
                    <a:solidFill>
                      <a:srgbClr val="272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)</a:t>
                </a:r>
              </a:p>
              <a:p>
                <a:pPr lvl="1" algn="just" eaLnBrk="1" hangingPunct="1">
                  <a:lnSpc>
                    <a:spcPct val="125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性能：有优异的耐腐蚀性、机械加工和力学性能；</a:t>
                </a:r>
              </a:p>
              <a:p>
                <a:pPr lvl="1" algn="just" eaLnBrk="1" hangingPunct="1">
                  <a:lnSpc>
                    <a:spcPct val="125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适用温度范围：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15~60℃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，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&lt;15℃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时易开裂；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&gt;60℃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时软化。</a:t>
                </a:r>
              </a:p>
              <a:p>
                <a:pPr lvl="1" algn="just" eaLnBrk="1" hangingPunct="1">
                  <a:lnSpc>
                    <a:spcPct val="125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适用压力范围：轻型管≤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0.6M Pa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；重型管≤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1.0M Pa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；也可用于真空度小于 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9.87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微软雅黑" panose="020B0503020204020204" pitchFamily="34" charset="-122"/>
                      </a:rPr>
                      <m:t>×</m:t>
                    </m:r>
                  </m:oMath>
                </a14:m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10</a:t>
                </a:r>
                <a:r>
                  <a:rPr lang="en-US" altLang="zh-CN" sz="2000" b="1" baseline="30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4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Pa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的管道。</a:t>
                </a:r>
              </a:p>
              <a:p>
                <a:pPr lvl="1" algn="just" eaLnBrk="1" hangingPunct="1">
                  <a:lnSpc>
                    <a:spcPct val="125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不宜于输送可燃、剧毒和含有固体的流体。</a:t>
                </a:r>
                <a:endPara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marL="457200" indent="-457200" algn="just" eaLnBrk="1" hangingPunct="1">
                  <a:lnSpc>
                    <a:spcPct val="125000"/>
                  </a:lnSpc>
                  <a:buClr>
                    <a:srgbClr val="2727FF"/>
                  </a:buClr>
                  <a:buFont typeface="+mj-lt"/>
                  <a:buAutoNum type="arabicPeriod"/>
                </a:pPr>
                <a:r>
                  <a:rPr lang="zh-CN" altLang="en-US" b="1" dirty="0">
                    <a:solidFill>
                      <a:srgbClr val="272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聚乙烯管</a:t>
                </a:r>
                <a:r>
                  <a:rPr lang="en-US" altLang="zh-CN" b="1" dirty="0">
                    <a:solidFill>
                      <a:srgbClr val="272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(PE</a:t>
                </a:r>
                <a:r>
                  <a:rPr lang="zh-CN" altLang="en-US" b="1" dirty="0">
                    <a:solidFill>
                      <a:srgbClr val="272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管</a:t>
                </a:r>
                <a:r>
                  <a:rPr lang="en-US" altLang="zh-CN" b="1" dirty="0">
                    <a:solidFill>
                      <a:srgbClr val="272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) </a:t>
                </a:r>
              </a:p>
              <a:p>
                <a:pPr lvl="1" algn="just" eaLnBrk="1" hangingPunct="1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乙烯管对硫酸、低浓度盐酸、碱类、大多数无机盐类及饮料食品类液体都耐腐蚀。</a:t>
                </a:r>
              </a:p>
              <a:p>
                <a:pPr lvl="1" algn="just" eaLnBrk="1" hangingPunct="1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不耐浓硝酸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(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其质量分数为 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50%~70% )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、氯气等物质的腐蚀。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 Box 4">
                <a:extLst>
                  <a:ext uri="{FF2B5EF4-FFF2-40B4-BE49-F238E27FC236}">
                    <a16:creationId xmlns:a16="http://schemas.microsoft.com/office/drawing/2014/main" id="{CEB20F16-944C-464D-9897-E87E5BF3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980728"/>
                <a:ext cx="9036495" cy="5212261"/>
              </a:xfrm>
              <a:prstGeom prst="rect">
                <a:avLst/>
              </a:prstGeom>
              <a:blipFill>
                <a:blip r:embed="rId3"/>
                <a:stretch>
                  <a:fillRect l="-1484" t="-234" r="-675" b="-11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4BF94E8-5934-4EEB-84EF-28EA096A369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2465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D0D6180C-06BC-4DAE-B321-F5C071EA1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43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管材选择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非金属管材的选用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buFont typeface="+mj-lt"/>
              <a:buAutoNum type="arabicPeriod" startAt="3"/>
            </a:pPr>
            <a:r>
              <a:rPr lang="zh-CN" altLang="en-US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玻璃钢管</a:t>
            </a:r>
            <a:r>
              <a:rPr lang="en-US" altLang="zh-CN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(FRP</a:t>
            </a:r>
            <a:r>
              <a:rPr lang="zh-CN" altLang="en-US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</a:t>
            </a:r>
            <a:r>
              <a:rPr lang="en-US" altLang="zh-CN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玻璃钢管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：复合材料，由玻璃纤维（无机非金属材料）和塑料（有机非金属材料）组成。英文混称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Fibre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Glass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型。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085850" lvl="1" indent="-342900" algn="just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型：专用作输水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海水、淡水、污水、循环冷却水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085850" lvl="1" indent="-342900" algn="just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型：专用作通风管道。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085850" lvl="1" indent="-342900" algn="just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型：用作化工生产中有腐蚀性介质的管道。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085850" lvl="1" indent="-342900" algn="just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型：专用作温度≤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120 ℃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有严重腐蚀的介质输送管道。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0EC63-A5FE-45F2-A75E-1A08CB90402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897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B0960D87-AA39-46A8-B8CA-C331914D3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5366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管材选择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非金属管材的选用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buFont typeface="+mj-lt"/>
              <a:buAutoNum type="arabicPeriod" startAt="4"/>
            </a:pPr>
            <a:r>
              <a:rPr lang="zh-CN" altLang="en-US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聚丙烯</a:t>
            </a:r>
            <a:r>
              <a:rPr lang="en-US" altLang="zh-CN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玻璃钢复合管</a:t>
            </a:r>
            <a:r>
              <a:rPr lang="en-US" altLang="zh-CN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(PP/FRP</a:t>
            </a:r>
            <a:r>
              <a:rPr lang="zh-CN" altLang="en-US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复合管</a:t>
            </a:r>
            <a:r>
              <a:rPr lang="en-US" altLang="zh-CN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</a:p>
          <a:p>
            <a:pPr algn="just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适用于化工、石油、化纤、农药、化肥、轻工食品、染料、制药、电子和机械等工业领域，可取代不锈钢管和其他有色金属管材和制品。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buFont typeface="+mj-lt"/>
              <a:buAutoNum type="arabicPeriod" startAt="5"/>
            </a:pP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衬里管</a:t>
            </a:r>
            <a:endParaRPr lang="en-US" altLang="zh-CN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在光管内或外粘敷不同的材料，基体为碳素钢。衬里目的为防腐蚀、电绝缘和减少流体阻力，还可防止金属离子混入和铁污染发生。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085850" lvl="1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橡胶衬里管：</a:t>
            </a:r>
          </a:p>
          <a:p>
            <a:pPr marL="1085850" lvl="1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钢塑复合管：钢的机械性能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塑料的耐腐蚀性能。国内生产的复合管有：钢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聚氯乙烯、钢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聚乙烯、钢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聚丙烯、钢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聚四氟乙烯。</a:t>
            </a:r>
          </a:p>
          <a:p>
            <a:pPr marL="1085850" lvl="1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涂塑钢管：基体为钢管，聚乙烯、聚丙烯或环氧树脂为涂料。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3ECC7E-102B-4CAB-A017-28A0D131BB7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66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DF6C10A3-74D1-7F2F-23F9-32FC45864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" y="980728"/>
            <a:ext cx="9035830" cy="4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3525" indent="-263525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流速限制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流体在管道中的流动存在着流速的限制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牢记。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介质流速过高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管道冲蚀、磨损、振动和噪声等现象，各类流体都有其特殊而明确的流速限制。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设计实践经验表明：不同管径和介质，都有既满足工艺操作条件，操作费用又少的速度范围。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流动型态：雷诺数判据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雷诺数：流体质点的湍动程度，根据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分为层流和湍流；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Re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，湍动程度越大，内摩擦也越大，流体阻力也愈大。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常用管道流速见教材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P322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附录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附表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3-1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3F3A9E-96B3-479C-AB0B-99F5A02B10D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：管路计算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2655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BCD89423-3A7A-4B51-AAC1-345822740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" y="980728"/>
            <a:ext cx="9035830" cy="105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3525" indent="-263525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管路阻力计算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管件和阀件的局部阻力系数值见教材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P323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附录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附表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3-2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6B1F7A-A7DA-40AF-B73C-27EAA81BA1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：管路计算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6EDA811D-0F03-4FE1-849C-6A9F9CA73946}"/>
                  </a:ext>
                </a:extLst>
              </p:cNvPr>
              <p:cNvSpPr txBox="1"/>
              <p:nvPr/>
            </p:nvSpPr>
            <p:spPr bwMode="auto">
              <a:xfrm>
                <a:off x="1187624" y="2348101"/>
                <a:ext cx="3160713" cy="973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Δ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𝑓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𝜉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𝑑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𝜌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微软雅黑" panose="020B0503020204020204" pitchFamily="34" charset="-122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6EDA811D-0F03-4FE1-849C-6A9F9CA73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624" y="2348101"/>
                <a:ext cx="3160713" cy="973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5744009C-1F2E-4609-9CA9-D6D12FB5CB92}"/>
                  </a:ext>
                </a:extLst>
              </p:cNvPr>
              <p:cNvSpPr txBox="1"/>
              <p:nvPr/>
            </p:nvSpPr>
            <p:spPr bwMode="auto">
              <a:xfrm>
                <a:off x="4932040" y="2500189"/>
                <a:ext cx="2366962" cy="477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(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Re</m:t>
                          </m:r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,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𝑒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/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𝑑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5744009C-1F2E-4609-9CA9-D6D12FB5C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040" y="2500189"/>
                <a:ext cx="2366962" cy="477838"/>
              </a:xfrm>
              <a:prstGeom prst="rect">
                <a:avLst/>
              </a:prstGeom>
              <a:blipFill>
                <a:blip r:embed="rId4"/>
                <a:stretch>
                  <a:fillRect l="-773" b="-139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>
            <a:extLst>
              <a:ext uri="{FF2B5EF4-FFF2-40B4-BE49-F238E27FC236}">
                <a16:creationId xmlns:a16="http://schemas.microsoft.com/office/drawing/2014/main" id="{2F202D27-8EAD-4CD6-9D38-9663F3A43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16025" r="1266" b="1726"/>
          <a:stretch/>
        </p:blipFill>
        <p:spPr bwMode="auto">
          <a:xfrm>
            <a:off x="323528" y="3984792"/>
            <a:ext cx="8493719" cy="246854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B159CA-2F5D-47C9-A81E-E506E2905967}"/>
              </a:ext>
            </a:extLst>
          </p:cNvPr>
          <p:cNvSpPr txBox="1"/>
          <p:nvPr/>
        </p:nvSpPr>
        <p:spPr>
          <a:xfrm>
            <a:off x="0" y="3615108"/>
            <a:ext cx="9144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工业管道的绝对粗糙度</a:t>
            </a:r>
          </a:p>
        </p:txBody>
      </p:sp>
    </p:spTree>
    <p:extLst>
      <p:ext uri="{BB962C8B-B14F-4D97-AF65-F5344CB8AC3E}">
        <p14:creationId xmlns:p14="http://schemas.microsoft.com/office/powerpoint/2010/main" val="4281375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306424EF-3314-415D-8BC2-2A342D650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389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化工车间管道布置设计的任务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确定车间中各设备管口方位和与之相连接管段的接口位置；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确定管道的安装连接和铺设、支承方式；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确定各管段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管道、管件、阀门及控制仪表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在空间的位置；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画出管道布置图，表示车间中所有管道在平面、立面的空间位置，作为安装依据；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编制管道综合材料表，包括管道、管件、阀门、型钢等的材质、规格和数量。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F23807-14A3-47A6-BFD0-3BCC3F34A9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828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6F9EF19A-77DE-EB97-3644-6C9833C86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568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管道敷设种类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架空敷设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管道成排集中布置在管廊、管架或管墩上。适用于：连接距离较远的设备之间的管道、进出装置的工艺管道以及公用工程管道。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：规模大，联系设备多，有多种平面形状及分支，宽度可达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以上，下方可布置泵和其他设备，上方布置空气冷却器。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：规模较小和较少使用。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管墩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：混凝土构架或混凝土和钢的混合构架，或是枕式混凝土墩。敷设高度低，管道下方不通行。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F0B1955-37A7-436D-81B6-1EA79042792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793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4CF91872-706A-41CE-9D04-A12E533E6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107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管道敷设种类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架空敷设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7F0102-4CA0-43A1-9E68-E15E33666D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053DC5-9D4E-4863-ADD7-F9CC5793B9C4}"/>
              </a:ext>
            </a:extLst>
          </p:cNvPr>
          <p:cNvGrpSpPr/>
          <p:nvPr/>
        </p:nvGrpSpPr>
        <p:grpSpPr>
          <a:xfrm>
            <a:off x="4765675" y="1423403"/>
            <a:ext cx="4013200" cy="2963863"/>
            <a:chOff x="4765675" y="1423403"/>
            <a:chExt cx="4013200" cy="2963863"/>
          </a:xfrm>
        </p:grpSpPr>
        <p:pic>
          <p:nvPicPr>
            <p:cNvPr id="6" name="Picture 4" descr="t3-25 跨路升高管架">
              <a:extLst>
                <a:ext uri="{FF2B5EF4-FFF2-40B4-BE49-F238E27FC236}">
                  <a16:creationId xmlns:a16="http://schemas.microsoft.com/office/drawing/2014/main" id="{2EF1E0D7-555C-4CD3-9C00-4993F1C4D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5675" y="1423403"/>
              <a:ext cx="4013200" cy="2963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840EB52-6263-4018-89FA-B8CF0E151EA5}"/>
                </a:ext>
              </a:extLst>
            </p:cNvPr>
            <p:cNvSpPr txBox="1"/>
            <p:nvPr/>
          </p:nvSpPr>
          <p:spPr>
            <a:xfrm>
              <a:off x="5278363" y="4048712"/>
              <a:ext cx="298782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跨路升高管架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9E985A-366F-43B4-9C46-C497E66A18F7}"/>
              </a:ext>
            </a:extLst>
          </p:cNvPr>
          <p:cNvGrpSpPr/>
          <p:nvPr/>
        </p:nvGrpSpPr>
        <p:grpSpPr>
          <a:xfrm>
            <a:off x="4729787" y="4779764"/>
            <a:ext cx="4057249" cy="1387489"/>
            <a:chOff x="4729787" y="4779764"/>
            <a:chExt cx="4057249" cy="1387489"/>
          </a:xfrm>
        </p:grpSpPr>
        <p:pic>
          <p:nvPicPr>
            <p:cNvPr id="5" name="Picture 3" descr="t3-24 管道地面敷设">
              <a:extLst>
                <a:ext uri="{FF2B5EF4-FFF2-40B4-BE49-F238E27FC236}">
                  <a16:creationId xmlns:a16="http://schemas.microsoft.com/office/drawing/2014/main" id="{55ECCEE8-8379-487E-B5EE-001BB4069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787" y="4779764"/>
              <a:ext cx="4057249" cy="13874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679B76-996A-473E-89B9-768156C3FCF8}"/>
                </a:ext>
              </a:extLst>
            </p:cNvPr>
            <p:cNvSpPr txBox="1"/>
            <p:nvPr/>
          </p:nvSpPr>
          <p:spPr>
            <a:xfrm>
              <a:off x="5278363" y="5828699"/>
              <a:ext cx="298782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管道地面敷设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E98BF2A-906F-4B19-974C-8B8542CADD0A}"/>
              </a:ext>
            </a:extLst>
          </p:cNvPr>
          <p:cNvGrpSpPr/>
          <p:nvPr/>
        </p:nvGrpSpPr>
        <p:grpSpPr>
          <a:xfrm>
            <a:off x="417104" y="2263015"/>
            <a:ext cx="3859691" cy="3614257"/>
            <a:chOff x="417104" y="2263015"/>
            <a:chExt cx="3859691" cy="3614257"/>
          </a:xfrm>
        </p:grpSpPr>
        <p:pic>
          <p:nvPicPr>
            <p:cNvPr id="4" name="Picture 2" descr="t3-22 多管道支架">
              <a:extLst>
                <a:ext uri="{FF2B5EF4-FFF2-40B4-BE49-F238E27FC236}">
                  <a16:creationId xmlns:a16="http://schemas.microsoft.com/office/drawing/2014/main" id="{675899AC-4364-4C1B-89F7-CA026149F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04" y="2263015"/>
              <a:ext cx="3859691" cy="3584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EABA1B6-1498-4BED-B467-3A8B35A90ABD}"/>
                </a:ext>
              </a:extLst>
            </p:cNvPr>
            <p:cNvSpPr txBox="1"/>
            <p:nvPr/>
          </p:nvSpPr>
          <p:spPr>
            <a:xfrm>
              <a:off x="853037" y="5292497"/>
              <a:ext cx="298782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多管道支架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 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单层；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 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多层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6914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钢管支架施工工艺标准做法，中建系统编制！_32">
            <a:extLst>
              <a:ext uri="{FF2B5EF4-FFF2-40B4-BE49-F238E27FC236}">
                <a16:creationId xmlns:a16="http://schemas.microsoft.com/office/drawing/2014/main" id="{6F921C1E-39BA-43BD-90AB-D379A7AF9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8"/>
          <a:stretch/>
        </p:blipFill>
        <p:spPr bwMode="auto">
          <a:xfrm>
            <a:off x="251520" y="2924944"/>
            <a:ext cx="4144194" cy="21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01504C37-1A8A-40C1-9949-3E43EFBF1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575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管道敷设种类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架空敷设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 startAt="2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管道敷设在支吊架上。支吊架常生根于建筑物、构筑物、设备外壁和设备平台上。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 startAt="2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 startAt="2"/>
            </a:pP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 startAt="2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 startAt="2"/>
            </a:pP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 startAt="3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 startAt="3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特殊管道的布置。有色金属、玻璃、搪瓷和塑料等管道，强度低，脆性高，支承特殊考虑，可布置在型钢构成的槽架上，必要时可加软质材料、衬垫等。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2CDFF-5CBE-4893-8443-EE9EA6AD6E3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88E0A11E-133D-4BD4-87A3-37B5A47E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2"/>
          <a:stretch/>
        </p:blipFill>
        <p:spPr bwMode="auto">
          <a:xfrm>
            <a:off x="4629682" y="3028464"/>
            <a:ext cx="4349858" cy="212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6D493B-DD85-4CBD-BF10-8B9813CE0077}"/>
              </a:ext>
            </a:extLst>
          </p:cNvPr>
          <p:cNvSpPr txBox="1"/>
          <p:nvPr/>
        </p:nvSpPr>
        <p:spPr>
          <a:xfrm>
            <a:off x="3078088" y="5034662"/>
            <a:ext cx="29878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靠墙支架</a:t>
            </a:r>
          </a:p>
        </p:txBody>
      </p:sp>
    </p:spTree>
    <p:extLst>
      <p:ext uri="{BB962C8B-B14F-4D97-AF65-F5344CB8AC3E}">
        <p14:creationId xmlns:p14="http://schemas.microsoft.com/office/powerpoint/2010/main" val="1987041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7F61F250-E6C8-4A9D-B8EC-E2D975FB2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322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管道敷设种类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地下敷设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埋地敷设</a:t>
            </a:r>
          </a:p>
          <a:p>
            <a:pPr marL="1200150" lvl="1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优点：利用地下空间，一般不需支承。</a:t>
            </a:r>
          </a:p>
          <a:p>
            <a:pPr marL="1200150" lvl="1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缺点：管道易腐蚀，检修困难，低点排液不便，物质凝固时处理困难。</a:t>
            </a:r>
          </a:p>
          <a:p>
            <a:pPr marL="1200150" lvl="1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适用：不能采用架空装置时考虑。输送常温、不易凝固、不含固体、不易自聚、无腐蚀性或腐蚀性轻微的介质。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B988265-5B4B-489A-9300-BD0DDC0F2D3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Picture 4" descr="t3-21 管道直埋敷设">
            <a:extLst>
              <a:ext uri="{FF2B5EF4-FFF2-40B4-BE49-F238E27FC236}">
                <a16:creationId xmlns:a16="http://schemas.microsoft.com/office/drawing/2014/main" id="{05EDDA22-FCAC-4227-8207-385111A8B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90"/>
          <a:stretch/>
        </p:blipFill>
        <p:spPr bwMode="auto">
          <a:xfrm>
            <a:off x="758031" y="4509120"/>
            <a:ext cx="7859713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25F1F6-4565-4A06-8F98-2CB573881804}"/>
              </a:ext>
            </a:extLst>
          </p:cNvPr>
          <p:cNvSpPr txBox="1"/>
          <p:nvPr/>
        </p:nvSpPr>
        <p:spPr>
          <a:xfrm>
            <a:off x="3193975" y="6042774"/>
            <a:ext cx="29878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管道直埋敷设</a:t>
            </a:r>
          </a:p>
        </p:txBody>
      </p:sp>
    </p:spTree>
    <p:extLst>
      <p:ext uri="{BB962C8B-B14F-4D97-AF65-F5344CB8AC3E}">
        <p14:creationId xmlns:p14="http://schemas.microsoft.com/office/powerpoint/2010/main" val="286680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35906AF-D1DF-449C-B686-BE8D54503E5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1FAE74-2F7C-4349-89C6-CE8D9C5F1B40}"/>
              </a:ext>
            </a:extLst>
          </p:cNvPr>
          <p:cNvSpPr txBox="1"/>
          <p:nvPr/>
        </p:nvSpPr>
        <p:spPr>
          <a:xfrm>
            <a:off x="-36512" y="2236802"/>
            <a:ext cx="9180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管道级别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1DB1C8B7-FD66-4077-9C82-2C2942790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112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按输送介质温度、闪点、爆炸下限、毒性及设计压力分为三级。   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AACB87-B9C4-4A24-AC26-6967238C5E53}"/>
              </a:ext>
            </a:extLst>
          </p:cNvPr>
          <p:cNvSpPr txBox="1"/>
          <p:nvPr/>
        </p:nvSpPr>
        <p:spPr>
          <a:xfrm>
            <a:off x="0" y="6060349"/>
            <a:ext cx="9144000" cy="753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注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：按此方法分级的管道施工应按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石油化工剧毒、易燃、可燃介质管道施工及验收规范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SHJ3501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）的规定进行。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D79A572B-0B7D-4B84-8223-9516879AF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13022"/>
              </p:ext>
            </p:extLst>
          </p:nvPr>
        </p:nvGraphicFramePr>
        <p:xfrm>
          <a:off x="220806" y="2636912"/>
          <a:ext cx="8702388" cy="332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437">
                  <a:extLst>
                    <a:ext uri="{9D8B030D-6E8A-4147-A177-3AD203B41FA5}">
                      <a16:colId xmlns:a16="http://schemas.microsoft.com/office/drawing/2014/main" val="1915015379"/>
                    </a:ext>
                  </a:extLst>
                </a:gridCol>
                <a:gridCol w="1954738">
                  <a:extLst>
                    <a:ext uri="{9D8B030D-6E8A-4147-A177-3AD203B41FA5}">
                      <a16:colId xmlns:a16="http://schemas.microsoft.com/office/drawing/2014/main" val="4118570119"/>
                    </a:ext>
                  </a:extLst>
                </a:gridCol>
                <a:gridCol w="4710213">
                  <a:extLst>
                    <a:ext uri="{9D8B030D-6E8A-4147-A177-3AD203B41FA5}">
                      <a16:colId xmlns:a16="http://schemas.microsoft.com/office/drawing/2014/main" val="3413188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管道级别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适用范围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8372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SHA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毒性程度为极度危害介质的管道</a:t>
                      </a:r>
                      <a:endParaRPr lang="en-US" altLang="zh-CN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设计压力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≥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10 MPa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的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SHB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介质管道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8888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SHB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SHB1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毒性程度为高度危害介质的管道</a:t>
                      </a:r>
                      <a:endParaRPr lang="en-US" altLang="zh-CN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设计压力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&lt;10 MPa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的甲乙类可燃气体和甲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A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类液化烃、甲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B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类可燃液体介质管道</a:t>
                      </a:r>
                      <a:endParaRPr lang="en-US" altLang="zh-CN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乙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A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类可燃液体介质管道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6518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SHB2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乙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B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类可燃液体介质管道</a:t>
                      </a:r>
                      <a:endParaRPr lang="en-US" altLang="zh-CN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丙类可燃液体介质管道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14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436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CFC9383F-4291-41E9-8390-B19CBC308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6300192" cy="282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管道敷设种类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地下敷设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 startAt="2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管沟敷设：地下式、半地下式</a:t>
            </a:r>
          </a:p>
          <a:p>
            <a:pPr marL="1200150" lvl="1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优点：检修方便，可同时敷设有隔热层、温度高、输送易凝介质或有腐蚀性介质管道。</a:t>
            </a:r>
          </a:p>
          <a:p>
            <a:pPr marL="1200150" lvl="1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缺点：费用高，占地面积大，需设排水点。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977C05-BDE4-4FD1-BDF4-B8FCA824CAE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Picture 4" descr="t3-19 地下综合管沟">
            <a:extLst>
              <a:ext uri="{FF2B5EF4-FFF2-40B4-BE49-F238E27FC236}">
                <a16:creationId xmlns:a16="http://schemas.microsoft.com/office/drawing/2014/main" id="{699B35F8-E01A-486A-9A54-F003258D6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9"/>
          <a:stretch/>
        </p:blipFill>
        <p:spPr bwMode="auto">
          <a:xfrm>
            <a:off x="58713" y="3933056"/>
            <a:ext cx="6313487" cy="2021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6F1D78-D171-4E38-8316-860A0E03B5AE}"/>
              </a:ext>
            </a:extLst>
          </p:cNvPr>
          <p:cNvSpPr txBox="1"/>
          <p:nvPr/>
        </p:nvSpPr>
        <p:spPr>
          <a:xfrm>
            <a:off x="179512" y="5949280"/>
            <a:ext cx="62262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地下综合管沟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(a)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通行地沟；（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）半通行地沟；（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）不通行地沟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4868E7-0CB2-4C43-BDD3-AA083B619CAB}"/>
              </a:ext>
            </a:extLst>
          </p:cNvPr>
          <p:cNvGrpSpPr/>
          <p:nvPr/>
        </p:nvGrpSpPr>
        <p:grpSpPr>
          <a:xfrm>
            <a:off x="6298273" y="1609231"/>
            <a:ext cx="2666215" cy="3691977"/>
            <a:chOff x="6298273" y="1609231"/>
            <a:chExt cx="2666215" cy="3691977"/>
          </a:xfrm>
        </p:grpSpPr>
        <p:pic>
          <p:nvPicPr>
            <p:cNvPr id="6" name="Picture 3" descr="t3-20 管沟内生产关系排列">
              <a:extLst>
                <a:ext uri="{FF2B5EF4-FFF2-40B4-BE49-F238E27FC236}">
                  <a16:creationId xmlns:a16="http://schemas.microsoft.com/office/drawing/2014/main" id="{8FB92F6C-21B0-48AB-9BAC-61032C62A0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09" b="12566"/>
            <a:stretch/>
          </p:blipFill>
          <p:spPr bwMode="auto">
            <a:xfrm>
              <a:off x="6298273" y="1609231"/>
              <a:ext cx="2666215" cy="3353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C6BFCD4-87D1-43AE-83E9-7A100A0F5D16}"/>
                </a:ext>
              </a:extLst>
            </p:cNvPr>
            <p:cNvSpPr txBox="1"/>
            <p:nvPr/>
          </p:nvSpPr>
          <p:spPr>
            <a:xfrm>
              <a:off x="6523644" y="4962654"/>
              <a:ext cx="23210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管沟内管道排列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809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BBBB0D24-431C-4916-A708-7D4756187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251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车间管道布置设计基本要求</a:t>
            </a: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符合生产工艺流程，满足生产要求；</a:t>
            </a: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便于操作管理，并保证安全生产；</a:t>
            </a: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便于管道的安装和维护；</a:t>
            </a: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要求整齐美观，尽量节约材料和投资。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E4F9345-D689-47C2-91F4-B416DE7DA19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1216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05F0B93-110A-4D02-842E-9A0185AB2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344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车间管道布置设计考虑问题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物料因素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输送易燃、易爆、有毒及有腐蚀性物料的管道不得铺设在生活间、楼梯、走廊和门等处，这些管道应设置安全阀、防爆膜、阻火器和水封等防火防爆装置，放空管应引至指定地点或高过屋面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腐蚀性物料管道，不得铺设在通道上空和并列管线上方或内侧；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管道铺设时有一定坡度，方向沿物流方向；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真空管线尽量短，减少弯头和阀门，以减小阻力，提高真空度。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69959-B98D-4738-B9D0-C403846598E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963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3C641E76-8175-42F2-8DDE-F2A1FFA16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409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车间管道布置设计考虑问题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考虑施工、操作及维修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管道尽量集中布置在公用管架上，平行直走，少拐弯，少交叉，不妨碍门窗开启和设备、阀门及管件安装维修，并列管道的阀门尽量错开；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支管多的管道布置在并行管线的外侧，气体支管从上方引出，液体支管从下方引出，避免出现“气袋”、“口袋”和“盲肠”；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室内管道尽量沿墙铺设，或固定在墙上管架上，管道与墙面之间距离满足管件、阀门的操作、安装和维修；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阀门和仪表的安装高度考虑操作方便和安全。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1D1B9-51BE-4743-A2A4-095A3DC7BE4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4AC281A-7719-4EFB-A692-7A06490A6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305098"/>
              </p:ext>
            </p:extLst>
          </p:nvPr>
        </p:nvGraphicFramePr>
        <p:xfrm>
          <a:off x="251520" y="5445224"/>
          <a:ext cx="864095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781">
                  <a:extLst>
                    <a:ext uri="{9D8B030D-6E8A-4147-A177-3AD203B41FA5}">
                      <a16:colId xmlns:a16="http://schemas.microsoft.com/office/drawing/2014/main" val="3986283605"/>
                    </a:ext>
                  </a:extLst>
                </a:gridCol>
                <a:gridCol w="1883308">
                  <a:extLst>
                    <a:ext uri="{9D8B030D-6E8A-4147-A177-3AD203B41FA5}">
                      <a16:colId xmlns:a16="http://schemas.microsoft.com/office/drawing/2014/main" val="3075444281"/>
                    </a:ext>
                  </a:extLst>
                </a:gridCol>
                <a:gridCol w="1624781">
                  <a:extLst>
                    <a:ext uri="{9D8B030D-6E8A-4147-A177-3AD203B41FA5}">
                      <a16:colId xmlns:a16="http://schemas.microsoft.com/office/drawing/2014/main" val="3643217818"/>
                    </a:ext>
                  </a:extLst>
                </a:gridCol>
                <a:gridCol w="1624781">
                  <a:extLst>
                    <a:ext uri="{9D8B030D-6E8A-4147-A177-3AD203B41FA5}">
                      <a16:colId xmlns:a16="http://schemas.microsoft.com/office/drawing/2014/main" val="2598622822"/>
                    </a:ext>
                  </a:extLst>
                </a:gridCol>
                <a:gridCol w="1883308">
                  <a:extLst>
                    <a:ext uri="{9D8B030D-6E8A-4147-A177-3AD203B41FA5}">
                      <a16:colId xmlns:a16="http://schemas.microsoft.com/office/drawing/2014/main" val="3697207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4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阀     门：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1.2~1.6 m</a:t>
                      </a:r>
                      <a:endParaRPr lang="zh-CN" altLang="en-US" sz="24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4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安 全 阀：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2.2 m</a:t>
                      </a:r>
                      <a:endParaRPr lang="zh-CN" altLang="en-US" sz="24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274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4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取 样 阀：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 m</a:t>
                      </a:r>
                      <a:endParaRPr lang="zh-CN" altLang="en-US" sz="24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4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压 力 计：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1.4~1.6 m</a:t>
                      </a:r>
                      <a:endParaRPr lang="zh-CN" altLang="en-US" sz="24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04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353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EE73C798-681C-4A97-A629-9B04BD163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578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车间管道布置设计考虑问题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安全生产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架空管道与地面距离应满足工艺要求，便于操作和检修；管道跨越通道时，最低点离地：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直接埋地或铺设在管沟中的管道通过道路时应加套管保护；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易燃、易爆介质管道应采取接地措施，防止介质在管内流动产生静电聚集而发生危险，保证安全生产；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长距离输送蒸汽或其他热物料的管道，应考虑热补偿问题； 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输送有毒、有腐蚀性介质管道，不得在人行道上空设置阀件、伸缩器、法兰等，以免管道泄露时发生事故。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741D0-82ED-42A9-B006-6A05ABF764F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7E0CA77-C096-474D-89BD-F0D33F149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49782"/>
              </p:ext>
            </p:extLst>
          </p:nvPr>
        </p:nvGraphicFramePr>
        <p:xfrm>
          <a:off x="251520" y="3140576"/>
          <a:ext cx="864096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111">
                  <a:extLst>
                    <a:ext uri="{9D8B030D-6E8A-4147-A177-3AD203B41FA5}">
                      <a16:colId xmlns:a16="http://schemas.microsoft.com/office/drawing/2014/main" val="3986283605"/>
                    </a:ext>
                  </a:extLst>
                </a:gridCol>
                <a:gridCol w="1010904">
                  <a:extLst>
                    <a:ext uri="{9D8B030D-6E8A-4147-A177-3AD203B41FA5}">
                      <a16:colId xmlns:a16="http://schemas.microsoft.com/office/drawing/2014/main" val="3075444281"/>
                    </a:ext>
                  </a:extLst>
                </a:gridCol>
                <a:gridCol w="477666">
                  <a:extLst>
                    <a:ext uri="{9D8B030D-6E8A-4147-A177-3AD203B41FA5}">
                      <a16:colId xmlns:a16="http://schemas.microsoft.com/office/drawing/2014/main" val="3643217818"/>
                    </a:ext>
                  </a:extLst>
                </a:gridCol>
                <a:gridCol w="3375570">
                  <a:extLst>
                    <a:ext uri="{9D8B030D-6E8A-4147-A177-3AD203B41FA5}">
                      <a16:colId xmlns:a16="http://schemas.microsoft.com/office/drawing/2014/main" val="2598622822"/>
                    </a:ext>
                  </a:extLst>
                </a:gridCol>
                <a:gridCol w="1784709">
                  <a:extLst>
                    <a:ext uri="{9D8B030D-6E8A-4147-A177-3AD203B41FA5}">
                      <a16:colId xmlns:a16="http://schemas.microsoft.com/office/drawing/2014/main" val="3697207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通过人行道：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≮</a:t>
                      </a:r>
                      <a:r>
                        <a:rPr lang="en-US" altLang="zh-CN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2m</a:t>
                      </a:r>
                      <a:endParaRPr lang="zh-CN" altLang="en-US" sz="20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通过公路：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≮</a:t>
                      </a:r>
                      <a:r>
                        <a:rPr lang="zh-CN" altLang="en-US" sz="2000" dirty="0">
                          <a:solidFill>
                            <a:srgbClr val="2727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4.5m</a:t>
                      </a:r>
                      <a:endParaRPr lang="zh-CN" altLang="en-US" sz="20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274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通过铁路：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≮</a:t>
                      </a:r>
                      <a:r>
                        <a:rPr lang="zh-CN" altLang="en-US" sz="2000" dirty="0">
                          <a:solidFill>
                            <a:srgbClr val="2727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6m</a:t>
                      </a:r>
                      <a:endParaRPr lang="zh-CN" altLang="en-US" sz="20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通过厂区主要交通干线：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离地</a:t>
                      </a:r>
                      <a:r>
                        <a:rPr lang="en-US" altLang="zh-CN" sz="2000" b="1" dirty="0">
                          <a:solidFill>
                            <a:srgbClr val="272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 m</a:t>
                      </a:r>
                      <a:endParaRPr lang="zh-CN" altLang="en-US" sz="2000" b="1" dirty="0">
                        <a:solidFill>
                          <a:srgbClr val="272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04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608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D3E7DF01-BC2D-42DC-A466-A64E71D45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240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车间管道布置设计考虑问题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其它因素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管道与阀门一般不宜直接支承在设备上。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距离较近两设备间的管道，不应直接连接，应用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45°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或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90°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弯接。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管道布置时兼顾电缆、照明、仪表及采暖通风等其他非工艺管道布置。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DE5036-8A5C-4F9B-98C3-C140BA7325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903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0BA71AC2-8A01-4EA7-AA27-94F999436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65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车间管道布置设计考虑问题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C43E9-CB05-498B-AE5B-B248DAA0A7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Picture 4" descr="b8-12">
            <a:extLst>
              <a:ext uri="{FF2B5EF4-FFF2-40B4-BE49-F238E27FC236}">
                <a16:creationId xmlns:a16="http://schemas.microsoft.com/office/drawing/2014/main" id="{F85124A4-D31A-421D-BD20-FAB5FA631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83296"/>
            <a:ext cx="7848760" cy="495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381FA57D-650F-4CFA-B81F-A9FCF34D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128" y="6237312"/>
            <a:ext cx="3140876" cy="36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d——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管子轴线离墙面的距离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1A0EE4-C48E-4E34-A3BA-87B8B2C90A2D}"/>
              </a:ext>
            </a:extLst>
          </p:cNvPr>
          <p:cNvSpPr txBox="1"/>
          <p:nvPr/>
        </p:nvSpPr>
        <p:spPr>
          <a:xfrm>
            <a:off x="1403648" y="1650286"/>
            <a:ext cx="69127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管道并排、法兰错排时的管道间距，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mm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24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10A6A334-B927-4C13-A726-FA902491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5" cy="409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车间管道布置设计考虑问题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管道敷设坡度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管道敷设应有坡度，其方向一般沿流动方向；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坡度大小一般为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1/100~3/1000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输送粘度大的流体介质，坡度要大一些，可达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1/100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埋地管道、敷设在地沟管道，停止生产时积存介质不排尽时，可不设坡度；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一般蒸汽、冷凝水、清水、冷冻水及压缩空气、氮气坡度为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1/1000~5/1000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21DB86-079E-456F-900B-17722060BD0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管道布置设计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3454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747412C-4148-418C-AFBF-633688FAF16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8C5611-8AAE-481D-82E6-6F260FB12676}"/>
              </a:ext>
            </a:extLst>
          </p:cNvPr>
          <p:cNvSpPr txBox="1"/>
          <p:nvPr/>
        </p:nvSpPr>
        <p:spPr>
          <a:xfrm>
            <a:off x="0" y="980728"/>
            <a:ext cx="9036496" cy="327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管道布置图（管道安装图或配管图）：表示车间内全部管道、管件、阀门、仪表和管架等的安装位置，管道与设备、厂房的相互关系。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914400" lvl="1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管道布置图是车间内部管道安装施工的依据；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914400" lvl="1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根据管道布置原则作出合理的布置设计，并绘出管道布置图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24284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F2294952-12CD-14F6-2525-ADCD42377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56" y="980728"/>
            <a:ext cx="9046451" cy="25892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比例、图幅及分区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比例：常用比例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1:50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1:100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，复杂管道也可用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1:20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或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1:25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图幅：常用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号或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号图纸，有时也用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号图纸；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分区原则：车间范围时，可以各工段或工序为单位划分区段。</a:t>
            </a:r>
            <a:endParaRPr lang="zh-CN" altLang="en-US" sz="32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FA9F1D5-01C7-4070-9954-4BCEB1D1A2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7672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8E0C041-2E5F-4AA2-81FB-A81570AB752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9094461F-9500-4DFA-8125-26B6E60DC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45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管道及管件的公称压力及公称直径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00150" lvl="1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公称压力（</a:t>
            </a:r>
            <a:r>
              <a:rPr lang="en-US" altLang="zh-CN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PN</a:t>
            </a: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：表示管道及管件在规定温度下的最大许用压力，单位为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MPa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200150" lvl="1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公称直径（</a:t>
            </a:r>
            <a:r>
              <a:rPr lang="en-US" altLang="zh-CN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</a:t>
            </a: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：一般为整数，表示管子、管件等管道器材元件的名义直径，单位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。与组成件真实尺寸接近，但不一定相等。</a:t>
            </a: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工程上，管材习惯采用管子外径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壁厚，单位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。管件采用公称直径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DN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表示。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4667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8956624-2059-4048-83AC-788EC7BD8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56" y="980728"/>
            <a:ext cx="9046451" cy="35126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视图配置</a:t>
            </a: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一般只画管道和设备平面布置图，当平面布置图不能表达清楚时，才画立面图或剖面图；</a:t>
            </a: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立面图和剖面图可与平面布置图画在同一张图纸上，也可以单独画在另一张图纸上；</a:t>
            </a: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对多层建筑，应分层绘制管道平面布置图。</a:t>
            </a:r>
            <a:endParaRPr lang="zh-CN" altLang="en-US" sz="32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9263CA-9CB0-4284-B910-8E1EFC89BA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405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E12B3D1-A4AD-4E35-A5F0-38127FC8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56" y="980728"/>
            <a:ext cx="9046451" cy="3050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绘制</a:t>
            </a:r>
            <a:r>
              <a:rPr lang="zh-CN" altLang="en-US" sz="28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管道平面布置图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、立面剖视图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用细线按比例画出全部设备外形轮廓，平台、梯子、建筑物和构筑物的外形、电缆托架、电缆沟、仪表电缆和管道托架等；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画出设备上连接管口位置；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画出管道。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99EFD9-2D97-450A-8316-5753FD93AF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125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8AA7F96-C0F9-4D1C-82A1-27F601582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56" y="980728"/>
            <a:ext cx="9046451" cy="11973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绘制</a:t>
            </a:r>
            <a:r>
              <a:rPr lang="zh-CN" altLang="en-US" sz="28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管道平面布置图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、立面剖视置图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977B4F-A7B7-4421-9A89-51617321889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D82250-EDE3-4E85-83F9-38BB4EF4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88840"/>
            <a:ext cx="700212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26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FE0517F-548A-433A-BC80-2F93154A4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56" y="980728"/>
            <a:ext cx="9046451" cy="54292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绘制管道平面布置图、</a:t>
            </a:r>
            <a:r>
              <a:rPr lang="zh-CN" altLang="en-US" sz="28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立面剖视置图</a:t>
            </a:r>
            <a:endParaRPr lang="en-US" altLang="zh-CN" sz="2800" b="1" u="sng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在平面图上不能表达高度方向的管道布置情况时，可在平面图适当部位垂直剖切后绘出立面剖视图；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立面图或剖视图可与管道平面布置图绘在一图纸上，也可单独绘制；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按比绘制例立面剖视图，不标注尺寸，在平面图上标注剖切位置。在剖视图下方注明相应的剖视图名称。如“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A—A”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……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或“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1—1”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2—2”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……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或“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I—I”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Ⅱ-Ⅱ”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……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等。 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</a:pPr>
            <a:endParaRPr lang="en-US" altLang="zh-CN" sz="2800" b="1" u="sng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8776F9-5B58-4AA6-97F2-E90D8A21D0F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84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F7F608A-2F3D-4B5F-A4CD-E281F8EDB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56" y="980728"/>
            <a:ext cx="9046451" cy="11973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绘制管道平面布置图、</a:t>
            </a:r>
            <a:r>
              <a:rPr lang="zh-CN" altLang="en-US" sz="28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立面剖视置图</a:t>
            </a:r>
            <a:endParaRPr lang="en-US" altLang="zh-CN" sz="2800" b="1" u="sng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8DE360-E7A6-44BD-92C3-5E92AB309F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251E4FC0-6B1E-4133-98E5-FBBA13C595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757523"/>
              </p:ext>
            </p:extLst>
          </p:nvPr>
        </p:nvGraphicFramePr>
        <p:xfrm>
          <a:off x="1044243" y="2241044"/>
          <a:ext cx="7198389" cy="4500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DWG TrueView Drawing" r:id="rId4" imgW="9058275" imgH="5076825" progId="DWGTrueView.Drawing.24">
                  <p:embed/>
                </p:oleObj>
              </mc:Choice>
              <mc:Fallback>
                <p:oleObj name="DWG TrueView Drawing" r:id="rId4" imgW="9058275" imgH="5076825" progId="DWGTrueView.Drawing.24">
                  <p:embed/>
                  <p:pic>
                    <p:nvPicPr>
                      <p:cNvPr id="2" name="Object 2">
                        <a:extLst>
                          <a:ext uri="{FF2B5EF4-FFF2-40B4-BE49-F238E27FC236}">
                            <a16:creationId xmlns:a16="http://schemas.microsoft.com/office/drawing/2014/main" id="{9AE78F56-A847-F9C4-8283-30A7DAACD7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604" t="484" r="20708" b="1711"/>
                      <a:stretch>
                        <a:fillRect/>
                      </a:stretch>
                    </p:blipFill>
                    <p:spPr bwMode="auto">
                      <a:xfrm>
                        <a:off x="1044243" y="2241044"/>
                        <a:ext cx="7198389" cy="450032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algn="ctr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4882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1BBD993-8DFA-4467-B84F-4826CFBF3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55" y="980728"/>
            <a:ext cx="4797980" cy="39742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绘制管道空视图（管段图）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表达一段管道及其所附管件、阀门、控制点等布置情况的立体图样；</a:t>
            </a: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按正等轴测投影绘制；</a:t>
            </a: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立体感强，图面清晰、美观，便于阅读，利于施工。</a:t>
            </a:r>
            <a:endParaRPr lang="en-US" altLang="zh-CN" sz="2800" b="1" u="sng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EF4F8-EC0B-41AE-B299-9E4C24A3BFC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Picture 4" descr="130 拷贝">
            <a:extLst>
              <a:ext uri="{FF2B5EF4-FFF2-40B4-BE49-F238E27FC236}">
                <a16:creationId xmlns:a16="http://schemas.microsoft.com/office/drawing/2014/main" id="{E8AEF23B-B075-442D-B152-0F4A8A0B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48" y="1152128"/>
            <a:ext cx="4176348" cy="55172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2525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4678360-7933-4EA6-BE20-2F5AE6857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9173"/>
            <a:ext cx="9036496" cy="23655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管道及附件的常用画法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线型：主要物料管道采用粗实线单线，其它管道用中粗实线，大直径或重要管道，可用中粗实线双线绘制。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连接方式：在管道布置适当地方表示，如右图，或在文件中统一说明。</a:t>
            </a:r>
            <a:endParaRPr kumimoji="1" lang="zh-CN" alt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B40236-39BD-4ABE-A4AF-C75A63CA2DA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1594AFA-9C77-482D-9E37-C7DCE65421FB}"/>
              </a:ext>
            </a:extLst>
          </p:cNvPr>
          <p:cNvGrpSpPr/>
          <p:nvPr/>
        </p:nvGrpSpPr>
        <p:grpSpPr>
          <a:xfrm>
            <a:off x="2329282" y="3356992"/>
            <a:ext cx="4485436" cy="3149016"/>
            <a:chOff x="2329282" y="3354842"/>
            <a:chExt cx="4485436" cy="3149016"/>
          </a:xfrm>
        </p:grpSpPr>
        <p:pic>
          <p:nvPicPr>
            <p:cNvPr id="4" name="Picture 4" descr="124(2)">
              <a:extLst>
                <a:ext uri="{FF2B5EF4-FFF2-40B4-BE49-F238E27FC236}">
                  <a16:creationId xmlns:a16="http://schemas.microsoft.com/office/drawing/2014/main" id="{26CE81AF-38AA-4D7B-B3C6-FEE13A0D40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4" r="2933" b="22891"/>
            <a:stretch/>
          </p:blipFill>
          <p:spPr bwMode="auto">
            <a:xfrm>
              <a:off x="2329282" y="3354842"/>
              <a:ext cx="4485436" cy="2702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B87CE5F-1C34-4CA2-869C-ADBDFA9A8D9F}"/>
                </a:ext>
              </a:extLst>
            </p:cNvPr>
            <p:cNvSpPr txBox="1"/>
            <p:nvPr/>
          </p:nvSpPr>
          <p:spPr>
            <a:xfrm>
              <a:off x="2951820" y="6165304"/>
              <a:ext cx="324036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管道连接方式的画法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049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C5FD5AD-8524-48F4-A3A9-04674255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9173"/>
            <a:ext cx="9036496" cy="15960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管道及附件的常用画法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 startAt="3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管道转折改变走向：</a:t>
            </a:r>
            <a:endParaRPr kumimoji="1" lang="zh-CN" alt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B47EC2F-E88F-4950-9395-392FA9A44A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Picture 4" descr="125(1)">
            <a:extLst>
              <a:ext uri="{FF2B5EF4-FFF2-40B4-BE49-F238E27FC236}">
                <a16:creationId xmlns:a16="http://schemas.microsoft.com/office/drawing/2014/main" id="{002FC50B-00E2-47FC-A227-0289A288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83"/>
          <a:stretch/>
        </p:blipFill>
        <p:spPr bwMode="auto">
          <a:xfrm>
            <a:off x="340483" y="2876327"/>
            <a:ext cx="8605909" cy="248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26CE8A9-D441-4196-A451-8B6DCBA63D96}"/>
              </a:ext>
            </a:extLst>
          </p:cNvPr>
          <p:cNvSpPr txBox="1"/>
          <p:nvPr/>
        </p:nvSpPr>
        <p:spPr>
          <a:xfrm>
            <a:off x="2951820" y="5530497"/>
            <a:ext cx="32403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管道转折的画法</a:t>
            </a:r>
          </a:p>
        </p:txBody>
      </p:sp>
    </p:spTree>
    <p:extLst>
      <p:ext uri="{BB962C8B-B14F-4D97-AF65-F5344CB8AC3E}">
        <p14:creationId xmlns:p14="http://schemas.microsoft.com/office/powerpoint/2010/main" val="36911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4841EC1-D92D-4A21-83F1-6E0CE1829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728"/>
            <a:ext cx="9036496" cy="15960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管道及附件的常用画法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 startAt="4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管道交叉：</a:t>
            </a:r>
            <a:endParaRPr kumimoji="1" lang="zh-CN" alt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06DB714-738B-44A4-A24F-45017743BBB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637134-05B5-4016-906A-2D2AB287307A}"/>
              </a:ext>
            </a:extLst>
          </p:cNvPr>
          <p:cNvSpPr txBox="1"/>
          <p:nvPr/>
        </p:nvSpPr>
        <p:spPr>
          <a:xfrm>
            <a:off x="2951820" y="5530497"/>
            <a:ext cx="32403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管道交叉的画法</a:t>
            </a:r>
          </a:p>
        </p:txBody>
      </p:sp>
      <p:pic>
        <p:nvPicPr>
          <p:cNvPr id="7" name="Picture 2" descr="125(2)">
            <a:extLst>
              <a:ext uri="{FF2B5EF4-FFF2-40B4-BE49-F238E27FC236}">
                <a16:creationId xmlns:a16="http://schemas.microsoft.com/office/drawing/2014/main" id="{D51636A4-2579-4394-9AA5-4FAB4A315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2"/>
          <a:stretch/>
        </p:blipFill>
        <p:spPr bwMode="auto">
          <a:xfrm>
            <a:off x="491098" y="2995890"/>
            <a:ext cx="816180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729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CEE8BDF-AB00-4C63-844D-A2E53000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728"/>
            <a:ext cx="9036496" cy="15960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管道及附件的常用画法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 startAt="5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重叠管道：依次将上方的管道投影断裂，并画出断裂符号。</a:t>
            </a:r>
            <a:endParaRPr kumimoji="1" lang="zh-CN" alt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F92AFB9-CEB8-46A2-B0B6-261C9209CCF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3A4E6C-51D8-4D5B-9A06-7A345CE77D7C}"/>
              </a:ext>
            </a:extLst>
          </p:cNvPr>
          <p:cNvSpPr txBox="1"/>
          <p:nvPr/>
        </p:nvSpPr>
        <p:spPr>
          <a:xfrm>
            <a:off x="2951820" y="5530497"/>
            <a:ext cx="32403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管道重叠的画法</a:t>
            </a:r>
          </a:p>
        </p:txBody>
      </p:sp>
      <p:pic>
        <p:nvPicPr>
          <p:cNvPr id="7" name="Picture 2" descr="125(3)">
            <a:extLst>
              <a:ext uri="{FF2B5EF4-FFF2-40B4-BE49-F238E27FC236}">
                <a16:creationId xmlns:a16="http://schemas.microsoft.com/office/drawing/2014/main" id="{2C5FA7F5-08A4-4C2D-82E4-47B10D0F7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22"/>
          <a:stretch/>
        </p:blipFill>
        <p:spPr bwMode="auto">
          <a:xfrm>
            <a:off x="209606" y="2957078"/>
            <a:ext cx="87194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9D28D88-A393-46E2-9BFF-C1CD88F7AA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FB3E2AD3-FFB2-4782-B496-41CBB1BCB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47466"/>
            <a:ext cx="9036496" cy="119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管道及管件的公称压力及公称直径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26FF70-E5A8-4077-B202-B7C06468F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58" y="2296049"/>
            <a:ext cx="7534283" cy="444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416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47B32E9-3B8C-4A95-A7E3-A3108423B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728"/>
            <a:ext cx="9036496" cy="1127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管道及附件的常用画法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defTabSz="762000" eaLnBrk="1" hangingPunct="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管件、阀门、仪表控制点：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与带控制点工艺流程图基本相同。</a:t>
            </a:r>
            <a:endParaRPr kumimoji="1"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96454E4-EFCB-469A-8A3A-607FA657E5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618820B-0A02-4F9A-BA40-482CC55B917B}"/>
              </a:ext>
            </a:extLst>
          </p:cNvPr>
          <p:cNvGrpSpPr/>
          <p:nvPr/>
        </p:nvGrpSpPr>
        <p:grpSpPr>
          <a:xfrm>
            <a:off x="1691680" y="2204864"/>
            <a:ext cx="6066420" cy="4211582"/>
            <a:chOff x="1331640" y="2564905"/>
            <a:chExt cx="5544616" cy="368021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EEBCB84-D6A4-4671-8051-605B2E450B26}"/>
                </a:ext>
              </a:extLst>
            </p:cNvPr>
            <p:cNvSpPr txBox="1"/>
            <p:nvPr/>
          </p:nvSpPr>
          <p:spPr>
            <a:xfrm>
              <a:off x="2483768" y="5949280"/>
              <a:ext cx="3240360" cy="2958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常见管件的符号</a:t>
              </a:r>
            </a:p>
          </p:txBody>
        </p:sp>
        <p:pic>
          <p:nvPicPr>
            <p:cNvPr id="7" name="Picture 3" descr="125(4)">
              <a:extLst>
                <a:ext uri="{FF2B5EF4-FFF2-40B4-BE49-F238E27FC236}">
                  <a16:creationId xmlns:a16="http://schemas.microsoft.com/office/drawing/2014/main" id="{74C879FE-E9DF-4ED7-8958-D902AED1E7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96"/>
            <a:stretch/>
          </p:blipFill>
          <p:spPr bwMode="auto">
            <a:xfrm>
              <a:off x="1331640" y="2564905"/>
              <a:ext cx="5544616" cy="3312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5211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0699B29-75D7-48F4-8CF2-303D75C05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728"/>
            <a:ext cx="9036496" cy="1127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管道及附件的常用画法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defTabSz="762000" eaLnBrk="1" hangingPunct="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管件、阀门、仪表控制点：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与带控制点工艺流程图基本相同。</a:t>
            </a:r>
            <a:endParaRPr kumimoji="1"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D47E5-B823-44AD-93C5-C28155AB6AF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BAAD17D-C285-4E74-BF83-FD225C538F4D}"/>
              </a:ext>
            </a:extLst>
          </p:cNvPr>
          <p:cNvGrpSpPr/>
          <p:nvPr/>
        </p:nvGrpSpPr>
        <p:grpSpPr>
          <a:xfrm>
            <a:off x="1957524" y="2187260"/>
            <a:ext cx="5371827" cy="4501339"/>
            <a:chOff x="2074565" y="1930511"/>
            <a:chExt cx="5371827" cy="450133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E53D419-D252-40FB-862C-12070377499F}"/>
                </a:ext>
              </a:extLst>
            </p:cNvPr>
            <p:cNvSpPr txBox="1"/>
            <p:nvPr/>
          </p:nvSpPr>
          <p:spPr>
            <a:xfrm>
              <a:off x="2987823" y="6093296"/>
              <a:ext cx="35453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常见阀门的符号</a:t>
              </a:r>
            </a:p>
          </p:txBody>
        </p:sp>
        <p:pic>
          <p:nvPicPr>
            <p:cNvPr id="7" name="Picture 2" descr="126(1)">
              <a:extLst>
                <a:ext uri="{FF2B5EF4-FFF2-40B4-BE49-F238E27FC236}">
                  <a16:creationId xmlns:a16="http://schemas.microsoft.com/office/drawing/2014/main" id="{F4863440-9A5B-4853-B325-82DB7DD3D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53"/>
            <a:stretch/>
          </p:blipFill>
          <p:spPr bwMode="auto">
            <a:xfrm>
              <a:off x="2074565" y="1930511"/>
              <a:ext cx="5371827" cy="4090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8869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A4DB737-A8BD-4323-ADCF-DD5F9A243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728"/>
            <a:ext cx="9036496" cy="6516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管道及附件的常用画法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7224E2-FC2C-4015-AA98-1E38AC3D505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08A594B0-6F6D-4F3C-8ECE-86973FA7D5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078005"/>
              </p:ext>
            </p:extLst>
          </p:nvPr>
        </p:nvGraphicFramePr>
        <p:xfrm>
          <a:off x="1187624" y="1666738"/>
          <a:ext cx="7056784" cy="5090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DWG TrueView Drawing" r:id="rId4" imgW="9058275" imgH="5076825" progId="DWGTrueView.Drawing.24">
                  <p:embed/>
                </p:oleObj>
              </mc:Choice>
              <mc:Fallback>
                <p:oleObj name="DWG TrueView Drawing" r:id="rId4" imgW="9058275" imgH="5076825" progId="DWGTrueView.Drawing.24">
                  <p:embed/>
                  <p:pic>
                    <p:nvPicPr>
                      <p:cNvPr id="2" name="Object 2">
                        <a:extLst>
                          <a:ext uri="{FF2B5EF4-FFF2-40B4-BE49-F238E27FC236}">
                            <a16:creationId xmlns:a16="http://schemas.microsoft.com/office/drawing/2014/main" id="{92E35C63-A106-7BAA-B268-0ED9DBB56B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604" t="484" r="20708" b="1711"/>
                      <a:stretch>
                        <a:fillRect/>
                      </a:stretch>
                    </p:blipFill>
                    <p:spPr bwMode="auto">
                      <a:xfrm>
                        <a:off x="1187624" y="1666738"/>
                        <a:ext cx="7056784" cy="509088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algn="ctr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771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F9CBAD2-9D97-4DCD-A7A3-669CC68D0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6263"/>
            <a:ext cx="9036496" cy="5050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algn="just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管道及附件的常用画法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defTabSz="762000" eaLnBrk="1" hangingPunct="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管道尺寸的表示：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defTabSz="76200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管道布置图上应标注定位尺寸，平面定位尺寸以建筑物的轴线、设备中心线、设备管口中心线等作为基准，单位为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mm(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单位不注）；</a:t>
            </a:r>
          </a:p>
          <a:p>
            <a:pPr marL="457200" indent="-457200" algn="just" defTabSz="76200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管道间距指两管中心线尺寸；</a:t>
            </a:r>
          </a:p>
          <a:p>
            <a:pPr marL="457200" indent="-457200" algn="just" defTabSz="76200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管道标高以管中心为基准，与基准面（室内地坪、装置地坪）之间的距离，单位通常为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单位不注）标高数字前加注符号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可以省略。如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 EL+4.2</a:t>
            </a:r>
          </a:p>
          <a:p>
            <a:pPr marL="457200" indent="-457200" algn="just" defTabSz="76200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管道标高以管底与基准面（室内地坪、装置地坪）之间的距离，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BOP EL 3.5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defTabSz="76200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多层厂房中的管道标高，可用楼板面，以相对标高标注。如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+3.5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defTabSz="76200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一般直接与设备管口联接的管道可以不注标高；</a:t>
            </a:r>
          </a:p>
          <a:p>
            <a:pPr marL="457200" indent="-457200" algn="just" defTabSz="76200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管道代号：</a:t>
            </a:r>
            <a:r>
              <a:rPr lang="en-US" altLang="zh-CN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PG-T1301-80-B2A-H       +3.50 (EL3.5)</a:t>
            </a:r>
            <a:endParaRPr kumimoji="1" lang="zh-CN" altLang="en-US" b="1" dirty="0">
              <a:solidFill>
                <a:srgbClr val="2727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03461-EAA0-48BD-8839-AE4D2B0C86B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2761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86159ED-45B1-4AD1-B66B-F6606B273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728"/>
            <a:ext cx="9036496" cy="1127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algn="just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管道及附件的常用画法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defTabSz="762000" eaLnBrk="1" hangingPunct="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管道尺寸的表示：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81AC5-1A4F-4D88-AC1A-60D12E2473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BC9F34A6-C42A-45B4-B3C1-25D7DD43F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403988"/>
              </p:ext>
            </p:extLst>
          </p:nvPr>
        </p:nvGraphicFramePr>
        <p:xfrm>
          <a:off x="1496554" y="2060848"/>
          <a:ext cx="6293767" cy="474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AutoCAD Drawing" r:id="rId4" imgW="9058275" imgH="5076825" progId="AutoCAD.Drawing.16">
                  <p:embed/>
                </p:oleObj>
              </mc:Choice>
              <mc:Fallback>
                <p:oleObj name="AutoCAD Drawing" r:id="rId4" imgW="9058275" imgH="5076825" progId="AutoCAD.Drawing.16">
                  <p:embed/>
                  <p:pic>
                    <p:nvPicPr>
                      <p:cNvPr id="2" name="Object 2">
                        <a:extLst>
                          <a:ext uri="{FF2B5EF4-FFF2-40B4-BE49-F238E27FC236}">
                            <a16:creationId xmlns:a16="http://schemas.microsoft.com/office/drawing/2014/main" id="{EEE440B7-02FB-55DD-B41F-422773457D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79" t="20369" r="11658" b="12486"/>
                      <a:stretch>
                        <a:fillRect/>
                      </a:stretch>
                    </p:blipFill>
                    <p:spPr bwMode="auto">
                      <a:xfrm>
                        <a:off x="1496554" y="2060848"/>
                        <a:ext cx="6293767" cy="47469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algn="ctr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908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E4D34A1-F6E3-43CE-B50C-9AD090A2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728"/>
            <a:ext cx="5220072" cy="3058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algn="just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管道及附件的常用画法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defTabSz="762000" eaLnBrk="1" hangingPunct="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管道支架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用符号在平面图上表示出管道支架的位置，其符号见右图。</a:t>
            </a: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非标准管架应另行提供管架图。</a:t>
            </a:r>
          </a:p>
          <a:p>
            <a:pPr marL="457200" indent="-457200" eaLnBrk="1" hangingPunct="1">
              <a:lnSpc>
                <a:spcPct val="125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在管道布置图中，管架符号上应用指线引出的长方框中注以管架代号。</a:t>
            </a:r>
            <a:endParaRPr kumimoji="1" lang="zh-CN" altLang="en-US" sz="2000" b="1" dirty="0">
              <a:solidFill>
                <a:srgbClr val="2727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43B26E-E1FE-44EB-A9B0-A7D66FC2C70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5" name="Group 5">
            <a:extLst>
              <a:ext uri="{FF2B5EF4-FFF2-40B4-BE49-F238E27FC236}">
                <a16:creationId xmlns:a16="http://schemas.microsoft.com/office/drawing/2014/main" id="{3E68B572-0D01-45F9-BB78-ADA79581E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38569"/>
              </p:ext>
            </p:extLst>
          </p:nvPr>
        </p:nvGraphicFramePr>
        <p:xfrm>
          <a:off x="120204" y="4181475"/>
          <a:ext cx="5387900" cy="2447925"/>
        </p:xfrm>
        <a:graphic>
          <a:graphicData uri="http://schemas.openxmlformats.org/drawingml/2006/table">
            <a:tbl>
              <a:tblPr/>
              <a:tblGrid>
                <a:gridCol w="640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1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46800" marB="46800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管架类别</a:t>
                      </a:r>
                    </a:p>
                  </a:txBody>
                  <a:tcPr marL="0" marR="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代号</a:t>
                      </a:r>
                    </a:p>
                  </a:txBody>
                  <a:tcPr marL="0" marR="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管架类别</a:t>
                      </a:r>
                    </a:p>
                  </a:txBody>
                  <a:tcPr marL="0" marR="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代号</a:t>
                      </a:r>
                    </a:p>
                  </a:txBody>
                  <a:tcPr marL="0" marR="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1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46800" marB="46800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固定支架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基础支架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导向支架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吊  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托  架</a:t>
                      </a:r>
                    </a:p>
                  </a:txBody>
                  <a:tcPr marL="0" marR="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BC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HS</a:t>
                      </a:r>
                    </a:p>
                  </a:txBody>
                  <a:tcPr marL="0" marR="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0" marR="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弹簧支架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托   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停止支架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止推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防风支撑</a:t>
                      </a:r>
                    </a:p>
                  </a:txBody>
                  <a:tcPr marL="0" marR="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SS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SH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SR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WB</a:t>
                      </a:r>
                    </a:p>
                  </a:txBody>
                  <a:tcPr marL="0" marR="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5805A363-A048-4B70-A0FA-FC895C2AAC0F}"/>
              </a:ext>
            </a:extLst>
          </p:cNvPr>
          <p:cNvGrpSpPr/>
          <p:nvPr/>
        </p:nvGrpSpPr>
        <p:grpSpPr>
          <a:xfrm>
            <a:off x="5652120" y="1092275"/>
            <a:ext cx="3303587" cy="5505077"/>
            <a:chOff x="5741846" y="1092275"/>
            <a:chExt cx="3303587" cy="5505077"/>
          </a:xfrm>
        </p:grpSpPr>
        <p:pic>
          <p:nvPicPr>
            <p:cNvPr id="4" name="Picture 4" descr="126(2)">
              <a:extLst>
                <a:ext uri="{FF2B5EF4-FFF2-40B4-BE49-F238E27FC236}">
                  <a16:creationId xmlns:a16="http://schemas.microsoft.com/office/drawing/2014/main" id="{2AF338F6-EAD7-47AA-9043-F165704318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74"/>
            <a:stretch/>
          </p:blipFill>
          <p:spPr bwMode="auto">
            <a:xfrm>
              <a:off x="5741846" y="1092275"/>
              <a:ext cx="3303587" cy="5073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C36440E-9FA3-4A72-AB51-7970A98414DC}"/>
                </a:ext>
              </a:extLst>
            </p:cNvPr>
            <p:cNvSpPr txBox="1"/>
            <p:nvPr/>
          </p:nvSpPr>
          <p:spPr>
            <a:xfrm>
              <a:off x="6097495" y="6258798"/>
              <a:ext cx="259228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管道支架符号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3958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E52D37C-7C54-43E9-AEE1-29DDA8F40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4" r="2162" b="6292"/>
          <a:stretch/>
        </p:blipFill>
        <p:spPr>
          <a:xfrm>
            <a:off x="1129714" y="1844824"/>
            <a:ext cx="7027447" cy="493827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34DEE78-E92E-4219-BC4E-DE04B311A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728"/>
            <a:ext cx="9036496" cy="1127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algn="just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管道及附件的常用画法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defTabSz="762000" eaLnBrk="1" hangingPunct="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管道支架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35D6B-1B02-4EB2-A17A-91C908D27B4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953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2A59138-6372-FE69-0AF9-69D4CB43B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0071"/>
            <a:ext cx="9036496" cy="505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管道布置图的阅读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明确视图数量及关系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了解平面图分区，平面图、立面剖视图数量及配置，弄清各立面剖视图在平面图上的剖切位置及各视图之间关系；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注意管道布置图样的类型、数量、有无管段图及设计模型，有无管件图、管架图等。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看懂管道的来龙去脉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根据带控制点工艺流程图，找到起点设备和终点设备；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从起点设备，按管道编号辨明走向、转弯和分支情况，依据管道标注物料代号、管径、标高等，对照平面图和立面剖视图投影关系逐条弄清楚；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找出管件、阀门、控制点、管架等的位置，明确从起点设备到终点设备的管口，中间如何用管道连接的。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AB88DFE-11A5-40ED-8464-14EDD5AC1B7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371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814962D-46D8-41E5-8CCB-2790B6EB1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0071"/>
            <a:ext cx="9036496" cy="305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管道布置图的阅读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分析管道位置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看懂管道走向，分析定位尺寸，注意管件一般不标注定位尺寸；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以建筑定位轴线或地面、设备中心线、设备管口法兰为基准，在平面图或立面图上查阅管道的水平定位尺寸及安装标高；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参考设备布置图、带控制点工艺流程图、管段图等，全面了解设备、管路、阀门等管件、控制点布置情况，确保读图的正确性。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5581CA-AB06-488C-9DF4-0CCE29DB8B1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8.3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管道布置图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960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8-8">
            <a:extLst>
              <a:ext uri="{FF2B5EF4-FFF2-40B4-BE49-F238E27FC236}">
                <a16:creationId xmlns:a16="http://schemas.microsoft.com/office/drawing/2014/main" id="{9AF3EB52-A09B-0CF2-F600-68E144B99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69"/>
          <a:stretch/>
        </p:blipFill>
        <p:spPr bwMode="auto">
          <a:xfrm>
            <a:off x="2107778" y="3356992"/>
            <a:ext cx="541655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6AF2E71-4846-2AA0-009E-15D2615D5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24" y="980728"/>
            <a:ext cx="9046420" cy="2288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塔的管口方位</a:t>
            </a:r>
          </a:p>
          <a:p>
            <a:pPr defTabSz="762000" eaLnBrk="1" hangingPunct="1">
              <a:lnSpc>
                <a:spcPct val="125000"/>
              </a:lnSpc>
              <a:defRPr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塔周围原则上分操作区和配管区。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操作区正对道路；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梯子、人孔、阀门、仪表、安全阀、塔顶吊柱和操作平台布置在操作区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;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塔与管廊、泵等设备的连接管道铺设在配管区内。</a:t>
            </a:r>
            <a:endParaRPr kumimoji="1"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5B78B95-0BCD-4112-8D4D-E95D1564B55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：塔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B6552C-FF5B-491F-80DE-0EBC95176B95}"/>
              </a:ext>
            </a:extLst>
          </p:cNvPr>
          <p:cNvSpPr txBox="1"/>
          <p:nvPr/>
        </p:nvSpPr>
        <p:spPr>
          <a:xfrm>
            <a:off x="-9924" y="6093296"/>
            <a:ext cx="9153923" cy="6798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）单塔                              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）双塔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塔的检修操作侧与配管侧的分配</a:t>
            </a:r>
          </a:p>
        </p:txBody>
      </p:sp>
    </p:spTree>
    <p:extLst>
      <p:ext uri="{BB962C8B-B14F-4D97-AF65-F5344CB8AC3E}">
        <p14:creationId xmlns:p14="http://schemas.microsoft.com/office/powerpoint/2010/main" val="21771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D2DB1DF-5A77-4C18-BA78-3722BCA615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1E8B7B69-088A-441F-A4BC-74A0F64F5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166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管道等级                             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PL-T1301-80-</a:t>
            </a:r>
            <a:r>
              <a:rPr lang="en-US" altLang="zh-CN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B2A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-H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设计中，根据管道</a:t>
            </a: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材质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压力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直径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三个参数分级。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E0774F-CAED-4E63-AEA1-9192FB604426}"/>
              </a:ext>
            </a:extLst>
          </p:cNvPr>
          <p:cNvSpPr/>
          <p:nvPr/>
        </p:nvSpPr>
        <p:spPr>
          <a:xfrm>
            <a:off x="7164288" y="1781416"/>
            <a:ext cx="648072" cy="3184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8570B57-E83E-46BE-BF3C-2622F3BC4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636912"/>
            <a:ext cx="40591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管道等级号：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   2   A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71215F5E-8035-4709-9BAE-3BF89397A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3330" y="2994108"/>
            <a:ext cx="4149734" cy="1595886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序号：同一材质、压力等级按序编排，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B…</a:t>
            </a:r>
          </a:p>
          <a:p>
            <a:pPr marL="342900" indent="-342900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管道压力等级代号</a:t>
            </a:r>
          </a:p>
          <a:p>
            <a:pPr marL="342900" indent="-342900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管道材质代号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7B0B052B-65C5-4BBD-A277-25919490D859}"/>
              </a:ext>
            </a:extLst>
          </p:cNvPr>
          <p:cNvCxnSpPr>
            <a:cxnSpLocks/>
          </p:cNvCxnSpPr>
          <p:nvPr/>
        </p:nvCxnSpPr>
        <p:spPr>
          <a:xfrm>
            <a:off x="3707904" y="3094112"/>
            <a:ext cx="979984" cy="127730"/>
          </a:xfrm>
          <a:prstGeom prst="bentConnector3">
            <a:avLst>
              <a:gd name="adj1" fmla="val -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D797B391-4A35-4E03-8D4C-2DC43C5DAD4A}"/>
              </a:ext>
            </a:extLst>
          </p:cNvPr>
          <p:cNvCxnSpPr>
            <a:cxnSpLocks/>
          </p:cNvCxnSpPr>
          <p:nvPr/>
        </p:nvCxnSpPr>
        <p:spPr>
          <a:xfrm>
            <a:off x="3275856" y="3094112"/>
            <a:ext cx="1403457" cy="919818"/>
          </a:xfrm>
          <a:prstGeom prst="bentConnector3">
            <a:avLst>
              <a:gd name="adj1" fmla="val 2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0618654F-1E21-47D1-B7B8-E435C171DAC7}"/>
              </a:ext>
            </a:extLst>
          </p:cNvPr>
          <p:cNvCxnSpPr>
            <a:cxnSpLocks/>
          </p:cNvCxnSpPr>
          <p:nvPr/>
        </p:nvCxnSpPr>
        <p:spPr>
          <a:xfrm>
            <a:off x="2843808" y="3094112"/>
            <a:ext cx="1844080" cy="1279858"/>
          </a:xfrm>
          <a:prstGeom prst="bentConnector3">
            <a:avLst>
              <a:gd name="adj1" fmla="val 2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15">
            <a:extLst>
              <a:ext uri="{FF2B5EF4-FFF2-40B4-BE49-F238E27FC236}">
                <a16:creationId xmlns:a16="http://schemas.microsoft.com/office/drawing/2014/main" id="{7F570C58-A121-4A0F-BE4D-0FAB25248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666107"/>
            <a:ext cx="8781544" cy="826445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铸铁及硅铸铁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碳素钢 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普通低合金钢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合金钢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不锈耐酸钢   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有色金属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非金属          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衬里管</a:t>
            </a:r>
          </a:p>
        </p:txBody>
      </p:sp>
      <p:sp>
        <p:nvSpPr>
          <p:cNvPr id="50" name="Text Box 16">
            <a:extLst>
              <a:ext uri="{FF2B5EF4-FFF2-40B4-BE49-F238E27FC236}">
                <a16:creationId xmlns:a16="http://schemas.microsoft.com/office/drawing/2014/main" id="{6AA8D4F9-93FB-4299-AFC3-E17B3CB98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41" y="5943996"/>
            <a:ext cx="8744523" cy="825675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0—0.6MPa   1—1.0MPa   2—1.6MPa   3—2.5MPa  4—4.0MPa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6—6.4MPa   7—10.0MPa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85CB359-33BB-400E-B644-A4B490D0374A}"/>
              </a:ext>
            </a:extLst>
          </p:cNvPr>
          <p:cNvSpPr txBox="1"/>
          <p:nvPr/>
        </p:nvSpPr>
        <p:spPr>
          <a:xfrm>
            <a:off x="251520" y="4211412"/>
            <a:ext cx="4657724" cy="44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sz="20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管道材质代号：</a:t>
            </a:r>
            <a:r>
              <a:rPr lang="en-US" altLang="zh-CN" sz="20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E08AD76-F4BE-4D1E-8594-96EACF4C2CE0}"/>
              </a:ext>
            </a:extLst>
          </p:cNvPr>
          <p:cNvSpPr txBox="1"/>
          <p:nvPr/>
        </p:nvSpPr>
        <p:spPr>
          <a:xfrm>
            <a:off x="251520" y="5528866"/>
            <a:ext cx="4718491" cy="44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sz="20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管道压力等级代号：</a:t>
            </a:r>
            <a:r>
              <a:rPr lang="en-US" altLang="zh-CN" sz="20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0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C8BED78C-1F11-4C69-A11A-5E8EB31D1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24" y="980728"/>
            <a:ext cx="9046420" cy="1589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algn="just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塔的管口方位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/>
              <a:defRPr/>
            </a:pP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：布置在操作区，所有人孔布置在一条垂线上，正对道路。人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孔不能设在塔盘的降液管或密封盘处。</a:t>
            </a:r>
            <a:endParaRPr kumimoji="1" lang="zh-CN" altLang="en-US" sz="16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B2D0C6-03F3-4A3E-99E1-72AA5F6B976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：塔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1A1E82-6FDC-4CC8-9B6A-FEE9ABC22930}"/>
              </a:ext>
            </a:extLst>
          </p:cNvPr>
          <p:cNvSpPr txBox="1"/>
          <p:nvPr/>
        </p:nvSpPr>
        <p:spPr>
          <a:xfrm>
            <a:off x="-9924" y="6381328"/>
            <a:ext cx="9153923" cy="3720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塔的人孔安装位置</a:t>
            </a:r>
          </a:p>
        </p:txBody>
      </p:sp>
      <p:pic>
        <p:nvPicPr>
          <p:cNvPr id="6" name="Picture 3" descr="塔的管口布置">
            <a:extLst>
              <a:ext uri="{FF2B5EF4-FFF2-40B4-BE49-F238E27FC236}">
                <a16:creationId xmlns:a16="http://schemas.microsoft.com/office/drawing/2014/main" id="{3F752EAC-39B7-4477-80D9-7BE690C0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90" b="47235"/>
          <a:stretch>
            <a:fillRect/>
          </a:stretch>
        </p:blipFill>
        <p:spPr bwMode="auto">
          <a:xfrm>
            <a:off x="2195736" y="2664277"/>
            <a:ext cx="4695676" cy="371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3D55DD1-0795-481B-A2B1-1DCED3724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24" y="749896"/>
            <a:ext cx="5013972" cy="57440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algn="just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塔的管口方位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2"/>
              <a:defRPr/>
            </a:pPr>
            <a:r>
              <a:rPr lang="zh-CN" altLang="en-US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再沸器连接管口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：塔的出液口布置在角度为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2a°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的扇形区内。再沸器返回管或塔底蒸汽进口气流不能对着液封板，最好与它平行。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2"/>
              <a:defRPr/>
            </a:pPr>
            <a:r>
              <a:rPr lang="zh-CN" altLang="en-US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回流液管口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：回流管上不需切断阀，可以布置在配管区内任一地方。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2"/>
              <a:defRPr/>
            </a:pPr>
            <a:r>
              <a:rPr lang="zh-CN" altLang="en-US" sz="24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进料管口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：进料支管上设有切断阀，进料阀宜布置在操作区的边缘。 </a:t>
            </a:r>
            <a:endParaRPr kumimoji="1" lang="zh-CN" altLang="en-US" sz="16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3D792-BF04-43EE-959B-419387E95B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：塔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674E9F-C468-40FC-A6FF-521166845F36}"/>
              </a:ext>
            </a:extLst>
          </p:cNvPr>
          <p:cNvSpPr txBox="1"/>
          <p:nvPr/>
        </p:nvSpPr>
        <p:spPr>
          <a:xfrm>
            <a:off x="6012160" y="6381328"/>
            <a:ext cx="2483767" cy="3720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再沸器返回接管</a:t>
            </a:r>
          </a:p>
        </p:txBody>
      </p:sp>
      <p:pic>
        <p:nvPicPr>
          <p:cNvPr id="6" name="Picture 5" descr="塔的管口布置">
            <a:extLst>
              <a:ext uri="{FF2B5EF4-FFF2-40B4-BE49-F238E27FC236}">
                <a16:creationId xmlns:a16="http://schemas.microsoft.com/office/drawing/2014/main" id="{6D1E9797-34C4-4AD1-8623-5771B857C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8" b="49867"/>
          <a:stretch/>
        </p:blipFill>
        <p:spPr bwMode="auto">
          <a:xfrm>
            <a:off x="5364088" y="1268760"/>
            <a:ext cx="3602315" cy="5112568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92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BBAA927-CAB4-4988-AE47-CED4F9D9D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24" y="997360"/>
            <a:ext cx="9046420" cy="57440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algn="just" defTabSz="762000" eaLnBrk="1" hangingPunct="1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塔的管口方位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5"/>
              <a:defRPr/>
            </a:pP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塔顶蒸汽出口：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可以从塔顶向上引出，也可采用内部弯管从塔顶中心引向侧面，使塔顶出口蒸汽管口靠近塔顶操作平台。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5"/>
              <a:defRPr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5"/>
              <a:defRPr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5"/>
              <a:defRPr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5"/>
              <a:defRPr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5"/>
              <a:defRPr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5"/>
              <a:defRPr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5"/>
              <a:defRPr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defTabSz="762000" eaLnBrk="1" hangingPunct="1">
              <a:lnSpc>
                <a:spcPct val="125000"/>
              </a:lnSpc>
              <a:buClr>
                <a:schemeClr val="tx1"/>
              </a:buClr>
              <a:buFont typeface="+mj-lt"/>
              <a:buAutoNum type="arabicPeriod" startAt="5"/>
              <a:defRPr/>
            </a:pPr>
            <a:r>
              <a:rPr lang="zh-CN" altLang="en-US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仪表：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液面计、温度计及压力计等需要常观测的仪表应布置在操作区平台上方，便于观测。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51B732-B1D3-4B8A-A7B1-6324409643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：塔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Picture 4" descr="塔的管口布置">
            <a:extLst>
              <a:ext uri="{FF2B5EF4-FFF2-40B4-BE49-F238E27FC236}">
                <a16:creationId xmlns:a16="http://schemas.microsoft.com/office/drawing/2014/main" id="{667F9115-CFA9-4D89-BC6E-01A5D8A99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6" r="34814" b="13068"/>
          <a:stretch/>
        </p:blipFill>
        <p:spPr bwMode="auto">
          <a:xfrm>
            <a:off x="2123728" y="2708920"/>
            <a:ext cx="5400600" cy="287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167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4BA3DD8-1B70-74C9-66F4-A22F64B8C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728"/>
            <a:ext cx="4484686" cy="251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塔的配管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配管前应对流程图作总规划，考虑主要管道走向及布置要求，仪表和调节阀的位置，平台的设置及设备的布置要求等。</a:t>
            </a:r>
          </a:p>
        </p:txBody>
      </p:sp>
      <p:pic>
        <p:nvPicPr>
          <p:cNvPr id="4" name="Picture 4" descr="在流程图上规划塔的配管">
            <a:extLst>
              <a:ext uri="{FF2B5EF4-FFF2-40B4-BE49-F238E27FC236}">
                <a16:creationId xmlns:a16="http://schemas.microsoft.com/office/drawing/2014/main" id="{B9C5FCF3-3BBB-9778-4DED-E98FCB0AA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 bwMode="auto">
          <a:xfrm>
            <a:off x="4479522" y="1124744"/>
            <a:ext cx="4566342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531F079-0F40-4125-B74B-0BF77C95EE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：塔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953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7F62D68-5A10-4820-AE67-63ED19C71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728"/>
            <a:ext cx="4484686" cy="343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塔的配管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人孔正对主要通道，人孔布置区内不能有任何管道占据；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梯子布置在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90°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270°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两个扇形区内，不能安排管道；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没有仪表和阀门的管道布置在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180°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处扇形区内。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81C9E9C-0135-4BE4-83DD-743FE4C9045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：塔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Picture 3" descr="塔的配管示意图">
            <a:extLst>
              <a:ext uri="{FF2B5EF4-FFF2-40B4-BE49-F238E27FC236}">
                <a16:creationId xmlns:a16="http://schemas.microsoft.com/office/drawing/2014/main" id="{3A861ED8-2CE2-4C33-A86A-2579FA8BD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78" r="1417" b="15279"/>
          <a:stretch/>
        </p:blipFill>
        <p:spPr bwMode="auto">
          <a:xfrm rot="-60000">
            <a:off x="4903096" y="1447590"/>
            <a:ext cx="4033092" cy="497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塔的配管示意图">
            <a:extLst>
              <a:ext uri="{FF2B5EF4-FFF2-40B4-BE49-F238E27FC236}">
                <a16:creationId xmlns:a16="http://schemas.microsoft.com/office/drawing/2014/main" id="{B8A83E14-75D6-4CA7-BF85-33BF0E679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1533" r="63844" b="19411"/>
          <a:stretch/>
        </p:blipFill>
        <p:spPr bwMode="auto">
          <a:xfrm rot="-60000">
            <a:off x="775032" y="4552405"/>
            <a:ext cx="2677087" cy="225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46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F40E6CE-6442-4ACD-85ED-942FE3B00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0728"/>
            <a:ext cx="9036496" cy="382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塔的配管</a:t>
            </a:r>
          </a:p>
          <a:p>
            <a:pPr marL="342900" indent="-342900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塔的立面配管：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人孔标高则取决于安装维修的要求；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塔的连接管道在离开管口后应立即向上或向下转弯，垂直部分应尽量接近塔身；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垂直管道在什么位置转成水平，取决于管廊的高度；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塔至管廊的管道的标高可高于或低于管廊标高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0.5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～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0.8m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再沸器的管道标高取决于塔底的出料口和蒸汽进口位置。再沸器的管道和塔顶蒸气管道要尽量直，以减小流体阻力。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87DE02-227A-4A10-A972-7B7B5F5E046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：塔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054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0C9061-2893-AFB4-CB34-404C8D8F9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" y="1032350"/>
            <a:ext cx="5580112" cy="543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立式容器（包括反应器）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管口方位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根据管道布置需要，一般分操作区与配管区两部分；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加料口、温度计和视镜等经常操作及观察的管口布置在操作区；</a:t>
            </a:r>
          </a:p>
          <a:p>
            <a:pPr lvl="1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排出管布置在容器底部。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</a:t>
            </a:r>
          </a:p>
          <a:p>
            <a:pPr marL="457200" lvl="1" indent="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立式容器一般成排布置，可把相同操作管道一起布置在容器的相应位置，可避免错误操作，比较安全。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0F35F2-F776-4902-FFA3-19997F2C498D}"/>
              </a:ext>
            </a:extLst>
          </p:cNvPr>
          <p:cNvGrpSpPr>
            <a:grpSpLocks/>
          </p:cNvGrpSpPr>
          <p:nvPr/>
        </p:nvGrpSpPr>
        <p:grpSpPr bwMode="auto">
          <a:xfrm>
            <a:off x="6084168" y="1556792"/>
            <a:ext cx="2736304" cy="3562350"/>
            <a:chOff x="3916" y="875"/>
            <a:chExt cx="1689" cy="2244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67478121-06FA-0BE8-9F8E-3A1CDE735E9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916" y="1039"/>
            <a:ext cx="1689" cy="1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96" name="AutoCAD Drawing" r:id="rId4" imgW="9058275" imgH="4762500" progId="AutoCAD.Drawing.16">
                    <p:embed/>
                  </p:oleObj>
                </mc:Choice>
                <mc:Fallback>
                  <p:oleObj name="AutoCAD Drawing" r:id="rId4" imgW="9058275" imgH="4762500" progId="AutoCAD.Drawing.16">
                    <p:embed/>
                    <p:pic>
                      <p:nvPicPr>
                        <p:cNvPr id="75783" name="Object 6">
                          <a:extLst>
                            <a:ext uri="{FF2B5EF4-FFF2-40B4-BE49-F238E27FC236}">
                              <a16:creationId xmlns:a16="http://schemas.microsoft.com/office/drawing/2014/main" id="{79F15B83-CF1B-A222-E041-34EC29AD804D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7692" t="20363" r="38756" b="12996"/>
                        <a:stretch>
                          <a:fillRect/>
                        </a:stretch>
                      </p:blipFill>
                      <p:spPr bwMode="auto">
                        <a:xfrm>
                          <a:off x="3916" y="1039"/>
                          <a:ext cx="1689" cy="17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DC066AED-451C-520A-3AA1-4A3FF0184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9" y="875"/>
              <a:ext cx="866" cy="288"/>
            </a:xfrm>
            <a:prstGeom prst="rect">
              <a:avLst/>
            </a:prstGeom>
            <a:solidFill>
              <a:schemeClr val="bg1">
                <a:alpha val="2509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配管区</a:t>
              </a: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40D63B71-E3A9-61ED-B989-A07854111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7" y="2831"/>
              <a:ext cx="866" cy="288"/>
            </a:xfrm>
            <a:prstGeom prst="rect">
              <a:avLst/>
            </a:prstGeom>
            <a:solidFill>
              <a:schemeClr val="bg1">
                <a:alpha val="1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操作区</a:t>
              </a: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E0044E82-DFE8-49DC-9D49-66B3259F4F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：容器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665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卧式容器的管口方位">
            <a:extLst>
              <a:ext uri="{FF2B5EF4-FFF2-40B4-BE49-F238E27FC236}">
                <a16:creationId xmlns:a16="http://schemas.microsoft.com/office/drawing/2014/main" id="{8546B118-A92C-081F-3244-C5FA1586E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6"/>
          <a:stretch/>
        </p:blipFill>
        <p:spPr bwMode="auto">
          <a:xfrm>
            <a:off x="467544" y="1988840"/>
            <a:ext cx="8442413" cy="403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D9FC9A9-A8C1-3C7D-7911-E857FAD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2394"/>
            <a:ext cx="9036496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卧式容器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管口方位</a:t>
            </a: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endParaRPr kumimoji="1"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C6B710-5629-41C4-A89A-7926F2C01CE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：容器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4B6E05-671E-47E0-94EA-B3BEF12C3607}"/>
              </a:ext>
            </a:extLst>
          </p:cNvPr>
          <p:cNvSpPr txBox="1"/>
          <p:nvPr/>
        </p:nvSpPr>
        <p:spPr>
          <a:xfrm>
            <a:off x="0" y="6153319"/>
            <a:ext cx="9144000" cy="3720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卧式容器的管口方位</a:t>
            </a:r>
          </a:p>
        </p:txBody>
      </p:sp>
    </p:spTree>
    <p:extLst>
      <p:ext uri="{BB962C8B-B14F-4D97-AF65-F5344CB8AC3E}">
        <p14:creationId xmlns:p14="http://schemas.microsoft.com/office/powerpoint/2010/main" val="2910180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305972-FF2F-42A9-BB3B-0F8FEBB0F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2394"/>
            <a:ext cx="9036496" cy="544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卧式容器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管口方位</a:t>
            </a:r>
            <a:endParaRPr kumimoji="1" lang="en-US" altLang="zh-CN" sz="28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085850" lvl="1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物料进口一般布置在容器一端顶上，液体出口在另一端的底部，蒸汽出口在液体出口的顶上；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放空管在容器一端顶上，放净口在另一端底下，容器向放净口倾斜；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安全阀可设在顶部任何地方，最好放在有阀的管道附近，这可与阀共用平台和通道；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吹扫蒸汽进口在排气口另一侧的侧面，可以切线方向进入，使蒸汽在罐内回转前进；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人孔可布置在顶上、侧面或封头中心， 侧面较为方便；但在框架上支承面积较大，故以布置在顶上为宜；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接口要靠近相连设备，工艺、公用工程和安全阀接管尽可能组合起来并对着管架。 </a:t>
            </a:r>
            <a:endParaRPr kumimoji="1"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D7D869-2362-4877-9825-3F753B899B9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：容器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3865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DC5D3CA-87F7-4F96-A304-08ED32F87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2394"/>
            <a:ext cx="9036496" cy="173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卧式容器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管道布置</a:t>
            </a:r>
            <a:endParaRPr kumimoji="1" lang="en-US" altLang="zh-CN" sz="28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管口一般布置在一条直线上，阀门直接安装在管口上。</a:t>
            </a:r>
            <a:endParaRPr kumimoji="1" lang="en-US" altLang="zh-CN" sz="28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52C02-BF6F-4D53-B3C2-043206BDD0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：容器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Picture 3" descr="卧式窗口的管道布置图">
            <a:extLst>
              <a:ext uri="{FF2B5EF4-FFF2-40B4-BE49-F238E27FC236}">
                <a16:creationId xmlns:a16="http://schemas.microsoft.com/office/drawing/2014/main" id="{08451E2A-C10D-4511-8176-E42B71EE3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6"/>
          <a:stretch/>
        </p:blipFill>
        <p:spPr bwMode="auto">
          <a:xfrm>
            <a:off x="1547664" y="2843753"/>
            <a:ext cx="5694565" cy="319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B52397-A76C-4A48-ABF2-9E8752F71618}"/>
              </a:ext>
            </a:extLst>
          </p:cNvPr>
          <p:cNvSpPr txBox="1"/>
          <p:nvPr/>
        </p:nvSpPr>
        <p:spPr>
          <a:xfrm>
            <a:off x="0" y="6021288"/>
            <a:ext cx="9144000" cy="3720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卧式容器的管道布置图</a:t>
            </a:r>
          </a:p>
        </p:txBody>
      </p:sp>
    </p:spTree>
    <p:extLst>
      <p:ext uri="{BB962C8B-B14F-4D97-AF65-F5344CB8AC3E}">
        <p14:creationId xmlns:p14="http://schemas.microsoft.com/office/powerpoint/2010/main" val="347537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E8AE203-28A1-46F3-8DF7-8107BEE0D3C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B78F97DF-13ED-4B22-A4CA-5A4A214D4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443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管道系统试验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1" indent="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</a:t>
            </a:r>
            <a:r>
              <a:rPr kumimoji="0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管道安装完毕，按设计规定应对系统进行强度及严密性试验。一般强度试验采用液压试验，严密性试验采用气压试验。</a:t>
            </a:r>
            <a:endParaRPr kumimoji="0"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en-US" b="1" kern="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液压试验</a:t>
            </a:r>
            <a:r>
              <a:rPr kumimoji="0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：采用纯水，承受内压管道，试验压力为设计压力的</a:t>
            </a:r>
            <a:r>
              <a:rPr kumimoji="0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1.5</a:t>
            </a:r>
            <a:r>
              <a:rPr kumimoji="0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倍；承受外压管道，试验压力为设计内外压力差的</a:t>
            </a:r>
            <a:r>
              <a:rPr kumimoji="0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1.5</a:t>
            </a:r>
            <a:r>
              <a:rPr kumimoji="0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倍。</a:t>
            </a:r>
            <a:endParaRPr kumimoji="0"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en-US" b="1" kern="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气压试验</a:t>
            </a:r>
            <a:r>
              <a:rPr kumimoji="0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：采用空气或惰性气体。承受内压管道，试验压力为设计压力的</a:t>
            </a:r>
            <a:r>
              <a:rPr kumimoji="0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1.15</a:t>
            </a:r>
            <a:r>
              <a:rPr kumimoji="0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倍，真空管道试验压力应为</a:t>
            </a:r>
            <a:r>
              <a:rPr kumimoji="0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0.2 MPa</a:t>
            </a:r>
            <a:r>
              <a:rPr kumimoji="0"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kumimoji="0"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3564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流体的流动方向与管道布置">
            <a:extLst>
              <a:ext uri="{FF2B5EF4-FFF2-40B4-BE49-F238E27FC236}">
                <a16:creationId xmlns:a16="http://schemas.microsoft.com/office/drawing/2014/main" id="{04EBD341-3428-4346-B811-60EF636F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6"/>
          <a:stretch>
            <a:fillRect/>
          </a:stretch>
        </p:blipFill>
        <p:spPr bwMode="auto">
          <a:xfrm>
            <a:off x="775542" y="3269111"/>
            <a:ext cx="7735791" cy="348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AA76AF41-9B75-A82C-AF4C-93FB83D07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228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管口布置与流体流动方向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合适的流动方向和管口布置能简化和改善换热器管道布置。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(a)→(b)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，节约两个弯头和相应管道；</a:t>
            </a:r>
          </a:p>
          <a:p>
            <a:pPr lvl="1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(c)→(d)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，消除吸入管道气袋，节约管件，改善泵吸入条件；</a:t>
            </a:r>
          </a:p>
          <a:p>
            <a:pPr lvl="1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(e)→(f)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，缩短管道，流体流动方向更为合理。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A60FFF0-C554-479A-ADD7-3AD6EEC206F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：换热器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2754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换热器的平面配管">
            <a:extLst>
              <a:ext uri="{FF2B5EF4-FFF2-40B4-BE49-F238E27FC236}">
                <a16:creationId xmlns:a16="http://schemas.microsoft.com/office/drawing/2014/main" id="{09614FA0-4790-D6C4-3223-3567419D8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1"/>
          <a:stretch/>
        </p:blipFill>
        <p:spPr bwMode="auto">
          <a:xfrm>
            <a:off x="3999058" y="1340768"/>
            <a:ext cx="5037438" cy="4536504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6FB09376-C2BE-4D30-0C2E-5A1A02E4A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66" y="980728"/>
            <a:ext cx="3847778" cy="382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换热器的管道布置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平面配管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管箱正对道路；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顶盖对着管廊；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换热器两端和法兰周围的安装和维修空间不能有任何障碍物。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管道尽量短，操作、维修方便；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阀门、自动调节阀及仪表沿操作通道，并靠近换热器布置。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CDBE2F4-345E-4618-9218-4ECF1FA9CE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：换热器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EEBF35-FCE5-4E76-8E3A-F06438B70907}"/>
              </a:ext>
            </a:extLst>
          </p:cNvPr>
          <p:cNvSpPr txBox="1"/>
          <p:nvPr/>
        </p:nvSpPr>
        <p:spPr>
          <a:xfrm>
            <a:off x="4788024" y="5877272"/>
            <a:ext cx="3458490" cy="3720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换热器的平面配管</a:t>
            </a:r>
          </a:p>
        </p:txBody>
      </p:sp>
    </p:spTree>
    <p:extLst>
      <p:ext uri="{BB962C8B-B14F-4D97-AF65-F5344CB8AC3E}">
        <p14:creationId xmlns:p14="http://schemas.microsoft.com/office/powerpoint/2010/main" val="2785139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换热器的立面配管">
            <a:extLst>
              <a:ext uri="{FF2B5EF4-FFF2-40B4-BE49-F238E27FC236}">
                <a16:creationId xmlns:a16="http://schemas.microsoft.com/office/drawing/2014/main" id="{BE05C600-A2B9-470F-9427-96A32CC6E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05"/>
          <a:stretch/>
        </p:blipFill>
        <p:spPr bwMode="auto">
          <a:xfrm>
            <a:off x="1331640" y="2212710"/>
            <a:ext cx="6989935" cy="4312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id="{12B584D9-16F6-4241-8AB8-28D94680B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112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换热器的管道布置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立面配管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263555-C467-48A3-A4F2-C1D8299B4F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：换热器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4DAFAE-F9C6-4924-8CEE-879F36B480D5}"/>
              </a:ext>
            </a:extLst>
          </p:cNvPr>
          <p:cNvSpPr txBox="1"/>
          <p:nvPr/>
        </p:nvSpPr>
        <p:spPr>
          <a:xfrm>
            <a:off x="0" y="6314717"/>
            <a:ext cx="9144000" cy="3720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换热器的立面配管</a:t>
            </a:r>
          </a:p>
        </p:txBody>
      </p:sp>
    </p:spTree>
    <p:extLst>
      <p:ext uri="{BB962C8B-B14F-4D97-AF65-F5344CB8AC3E}">
        <p14:creationId xmlns:p14="http://schemas.microsoft.com/office/powerpoint/2010/main" val="2432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868A7D4E-BBB2-2FD5-E601-CD5A3DAF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79662"/>
            <a:ext cx="914399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乌石化延迟焦化装置配管设计图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AEF89AC-CB20-49E7-8128-8AA7B1A9459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35D828-A52D-4F9C-A77F-9FEF18C43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1" y="1113610"/>
            <a:ext cx="7861675" cy="519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0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26777B6-5868-4B4E-ABC9-AC5EA626BD2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B871D3-FF0D-44E9-935A-84FBFF6BD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2" y="1188844"/>
            <a:ext cx="8214456" cy="504846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F97A82A5-4EEA-44CC-92F3-F438FD756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79662"/>
            <a:ext cx="914399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乌石化延迟焦化装置配管设计图</a:t>
            </a:r>
          </a:p>
        </p:txBody>
      </p:sp>
    </p:spTree>
    <p:extLst>
      <p:ext uri="{BB962C8B-B14F-4D97-AF65-F5344CB8AC3E}">
        <p14:creationId xmlns:p14="http://schemas.microsoft.com/office/powerpoint/2010/main" val="12199038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D281781A-BE3E-7E90-ED9F-6846E2F51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79703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国内某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年苯乙烯装置总貌三维图示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0C4B1E6-221C-41AE-8975-0DD3FC51E79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8.4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典型设备的管道布置</a:t>
            </a:r>
            <a:endParaRPr lang="zh-CN" altLang="en-US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2D93D7-E0B0-435F-AA19-63A0CA1E5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7" y="1124744"/>
            <a:ext cx="800795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9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24EB87B-51D8-4814-88C3-CADAEF5B610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09E5599-F227-4812-B102-D6D93F42D39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96D2C1B-3BD6-4651-B4A0-0078AE007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467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管道连接方式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焊接连接：所有压力管道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承插焊：连接密封要求高的管子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法兰连接：大管径、密封要求高的管子</a:t>
            </a:r>
            <a:r>
              <a:rPr kumimoji="0" lang="en-US" altLang="zh-CN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如真空管</a:t>
            </a:r>
            <a:r>
              <a:rPr kumimoji="0" lang="en-US" altLang="zh-CN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螺纹连接：≤ </a:t>
            </a:r>
            <a:r>
              <a:rPr kumimoji="0" lang="en-US" altLang="zh-CN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50 mm</a:t>
            </a: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的低压钢管或硬质聚氯乙烯塑料管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承插连接：埋地或沿墙敷设的给水管， 工作压力≤</a:t>
            </a:r>
            <a:r>
              <a:rPr kumimoji="0" lang="en-US" altLang="zh-CN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0.3 MPa</a:t>
            </a: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，介质温度≤</a:t>
            </a:r>
            <a:r>
              <a:rPr kumimoji="0" lang="en-US" altLang="zh-CN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60 ℃</a:t>
            </a: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承插粘接：适用于各种塑料管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卡套连接：管径≤</a:t>
            </a:r>
            <a:r>
              <a:rPr kumimoji="0" lang="en-US" altLang="zh-CN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40 mm</a:t>
            </a: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，仪表、控制系统等处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卡箍连接：适用于洁净物料管道的连接。</a:t>
            </a:r>
            <a:endParaRPr kumimoji="0"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20">
            <a:extLst>
              <a:ext uri="{FF2B5EF4-FFF2-40B4-BE49-F238E27FC236}">
                <a16:creationId xmlns:a16="http://schemas.microsoft.com/office/drawing/2014/main" id="{FABE2EC0-A981-46E9-B5E9-BEA79FD7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88" y="1173310"/>
            <a:ext cx="1247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35B0871-51BE-46EF-A670-2D29F51E5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2184547"/>
            <a:ext cx="1476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法兰连接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34">
            <a:extLst>
              <a:ext uri="{FF2B5EF4-FFF2-40B4-BE49-F238E27FC236}">
                <a16:creationId xmlns:a16="http://schemas.microsoft.com/office/drawing/2014/main" id="{4F147341-92B3-4063-B6B3-691720DAD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51" y="1173310"/>
            <a:ext cx="10953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9">
            <a:extLst>
              <a:ext uri="{FF2B5EF4-FFF2-40B4-BE49-F238E27FC236}">
                <a16:creationId xmlns:a16="http://schemas.microsoft.com/office/drawing/2014/main" id="{B12998C3-1EB8-49E6-B5C4-7BD172027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727" y="2184547"/>
            <a:ext cx="158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螺纹连接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图片 17" descr="http://img000.hc360.cn/m3/M03/DC/3D/wKhQ5lSqw5SEX_auAAAAAD9Je7w606.jpg">
            <a:extLst>
              <a:ext uri="{FF2B5EF4-FFF2-40B4-BE49-F238E27FC236}">
                <a16:creationId xmlns:a16="http://schemas.microsoft.com/office/drawing/2014/main" id="{025CC62E-9518-4A9C-919F-C8DCB825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695978"/>
            <a:ext cx="14192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0">
            <a:extLst>
              <a:ext uri="{FF2B5EF4-FFF2-40B4-BE49-F238E27FC236}">
                <a16:creationId xmlns:a16="http://schemas.microsoft.com/office/drawing/2014/main" id="{19448032-6C34-430F-9DC8-EB313FE30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717" y="6000778"/>
            <a:ext cx="1547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卡箍连接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图片 28">
            <a:extLst>
              <a:ext uri="{FF2B5EF4-FFF2-40B4-BE49-F238E27FC236}">
                <a16:creationId xmlns:a16="http://schemas.microsoft.com/office/drawing/2014/main" id="{782C7832-6E65-469F-A473-322E5E4F3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146" y="5695978"/>
            <a:ext cx="21050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1">
            <a:extLst>
              <a:ext uri="{FF2B5EF4-FFF2-40B4-BE49-F238E27FC236}">
                <a16:creationId xmlns:a16="http://schemas.microsoft.com/office/drawing/2014/main" id="{8818BFA7-C9F9-40DC-8228-30994FC46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665" y="6000778"/>
            <a:ext cx="134815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承插连接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99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6AA87AF-9546-454E-974B-E37F760BA9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679590-7AD2-4558-B145-A8EFFBF2DDE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88640"/>
            <a:ext cx="914400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管道设计基础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：基本知识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3CA77B5-3F1B-4467-8900-1DEB55E59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9036496" cy="351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管道的分类与等级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管配件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弯头：用于改变管路的方向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三通：用于管路的分流和设置旁路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短接：用于同径管道的连接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异径管：用于不同管径管道的连接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法兰：用于管道的连接</a:t>
            </a:r>
          </a:p>
          <a:p>
            <a:pPr marL="1085850" lvl="1" indent="-342900" algn="just" eaLnBrk="1" hangingPunct="1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盲板：用于切断管道的流通</a:t>
            </a:r>
            <a:endParaRPr kumimoji="0"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3349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bd3f453-c12f-460f-b735-9cb8dd36dbd7"/>
  <p:tag name="COMMONDATA" val="eyJoZGlkIjoiZjFlMzg1MTZlOWQ0ZThhMGVkZDA2MzNlMjAwY2IyO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heme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5832</Words>
  <Application>Microsoft Office PowerPoint</Application>
  <PresentationFormat>全屏显示(4:3)</PresentationFormat>
  <Paragraphs>633</Paragraphs>
  <Slides>75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75</vt:i4>
      </vt:variant>
    </vt:vector>
  </HeadingPairs>
  <TitlesOfParts>
    <vt:vector size="83" baseType="lpstr">
      <vt:lpstr>微软雅黑</vt:lpstr>
      <vt:lpstr>Arial</vt:lpstr>
      <vt:lpstr>Cambria Math</vt:lpstr>
      <vt:lpstr>Times New Roman</vt:lpstr>
      <vt:lpstr>Wingdings</vt:lpstr>
      <vt:lpstr>Theme1</vt:lpstr>
      <vt:lpstr>DWG TrueView Drawing</vt:lpstr>
      <vt:lpstr>AutoCAD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化工过程分析与开发</dc:title>
  <dc:creator>pqyuan</dc:creator>
  <cp:lastModifiedBy>Yuan Pei-Qing</cp:lastModifiedBy>
  <cp:revision>1032</cp:revision>
  <dcterms:created xsi:type="dcterms:W3CDTF">2000-06-20T12:20:00Z</dcterms:created>
  <dcterms:modified xsi:type="dcterms:W3CDTF">2023-02-12T09:14:24Z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F826E1A2682044E9A15563197D4D70EA</vt:lpwstr>
  </property>
  <property fmtid="{D5CDD505-2E9C-101B-9397-08002B2CF9AE}" pid="3" name="KSOProductBuildVer">
    <vt:lpwstr>2052-11.1.0.12980</vt:lpwstr>
  </property>
</Properties>
</file>